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98" r:id="rId6"/>
    <p:sldId id="296" r:id="rId7"/>
    <p:sldId id="293" r:id="rId8"/>
    <p:sldId id="260" r:id="rId9"/>
    <p:sldId id="284" r:id="rId10"/>
    <p:sldId id="290" r:id="rId11"/>
    <p:sldId id="291" r:id="rId12"/>
    <p:sldId id="292" r:id="rId13"/>
    <p:sldId id="288" r:id="rId14"/>
    <p:sldId id="294" r:id="rId15"/>
    <p:sldId id="29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66"/>
    <a:srgbClr val="006600"/>
    <a:srgbClr val="009900"/>
    <a:srgbClr val="00FF00"/>
    <a:srgbClr val="00CC00"/>
    <a:srgbClr val="003300"/>
    <a:srgbClr val="FF6600"/>
    <a:srgbClr val="00FF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94660"/>
  </p:normalViewPr>
  <p:slideViewPr>
    <p:cSldViewPr>
      <p:cViewPr varScale="1">
        <p:scale>
          <a:sx n="109" d="100"/>
          <a:sy n="109" d="100"/>
        </p:scale>
        <p:origin x="172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A665F-99AB-4E98-9505-10B9A1AFFF82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B784F-074A-4273-8284-9135CD5DD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6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4DF7-0EA1-4D13-A3E8-3BD456CD6DE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D18B1-C3D0-4EA8-A03F-CBDEBA5DD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4DF7-0EA1-4D13-A3E8-3BD456CD6DE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D18B1-C3D0-4EA8-A03F-CBDEBA5DD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4DF7-0EA1-4D13-A3E8-3BD456CD6DE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D18B1-C3D0-4EA8-A03F-CBDEBA5DD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4DF7-0EA1-4D13-A3E8-3BD456CD6DE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D18B1-C3D0-4EA8-A03F-CBDEBA5DD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4DF7-0EA1-4D13-A3E8-3BD456CD6DE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D18B1-C3D0-4EA8-A03F-CBDEBA5DD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4DF7-0EA1-4D13-A3E8-3BD456CD6DE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D18B1-C3D0-4EA8-A03F-CBDEBA5DD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4DF7-0EA1-4D13-A3E8-3BD456CD6DE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D18B1-C3D0-4EA8-A03F-CBDEBA5DD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4DF7-0EA1-4D13-A3E8-3BD456CD6DE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D18B1-C3D0-4EA8-A03F-CBDEBA5DD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4DF7-0EA1-4D13-A3E8-3BD456CD6DE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D18B1-C3D0-4EA8-A03F-CBDEBA5DD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4DF7-0EA1-4D13-A3E8-3BD456CD6DE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D18B1-C3D0-4EA8-A03F-CBDEBA5DD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D4DF7-0EA1-4D13-A3E8-3BD456CD6DE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D18B1-C3D0-4EA8-A03F-CBDEBA5DD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D4DF7-0EA1-4D13-A3E8-3BD456CD6DED}" type="datetimeFigureOut">
              <a:rPr lang="ru-RU" smtClean="0"/>
              <a:pPr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D18B1-C3D0-4EA8-A03F-CBDEBA5DDC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4719928"/>
            <a:ext cx="3024336" cy="125310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Лебедева Ольга Викторовна, воспитатель</a:t>
            </a:r>
            <a:endParaRPr lang="ru-RU" sz="2000" b="1" dirty="0">
              <a:solidFill>
                <a:srgbClr val="0000FF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9144000" cy="571480"/>
            <a:chOff x="0" y="0"/>
            <a:chExt cx="8501058" cy="571480"/>
          </a:xfrm>
        </p:grpSpPr>
        <p:grpSp>
          <p:nvGrpSpPr>
            <p:cNvPr id="6" name="Группа 9"/>
            <p:cNvGrpSpPr/>
            <p:nvPr/>
          </p:nvGrpSpPr>
          <p:grpSpPr>
            <a:xfrm>
              <a:off x="0" y="0"/>
              <a:ext cx="4357685" cy="571480"/>
              <a:chOff x="0" y="0"/>
              <a:chExt cx="4643406" cy="809620"/>
            </a:xfrm>
          </p:grpSpPr>
          <p:pic>
            <p:nvPicPr>
              <p:cNvPr id="10" name="Picture 2" descr="C:\Documents and Settings\Дмитрий\Рабочий стол\узоры\7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428860" cy="809620"/>
              </a:xfrm>
              <a:prstGeom prst="rect">
                <a:avLst/>
              </a:prstGeom>
              <a:noFill/>
            </p:spPr>
          </p:pic>
          <p:pic>
            <p:nvPicPr>
              <p:cNvPr id="11" name="Picture 2" descr="C:\Documents and Settings\Дмитрий\Рабочий стол\узоры\7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14546" y="0"/>
                <a:ext cx="2428860" cy="809620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Группа 10"/>
            <p:cNvGrpSpPr/>
            <p:nvPr/>
          </p:nvGrpSpPr>
          <p:grpSpPr>
            <a:xfrm>
              <a:off x="4143372" y="0"/>
              <a:ext cx="4357685" cy="571480"/>
              <a:chOff x="0" y="0"/>
              <a:chExt cx="4643406" cy="809620"/>
            </a:xfrm>
          </p:grpSpPr>
          <p:pic>
            <p:nvPicPr>
              <p:cNvPr id="8" name="Picture 2" descr="C:\Documents and Settings\Дмитрий\Рабочий стол\узоры\7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428860" cy="809620"/>
              </a:xfrm>
              <a:prstGeom prst="rect">
                <a:avLst/>
              </a:prstGeom>
              <a:noFill/>
            </p:spPr>
          </p:pic>
          <p:pic>
            <p:nvPicPr>
              <p:cNvPr id="9" name="Picture 2" descr="C:\Documents and Settings\Дмитрий\Рабочий стол\узоры\7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14546" y="0"/>
                <a:ext cx="2428860" cy="80962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2303" y="376976"/>
            <a:ext cx="7848872" cy="16118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</a:rPr>
              <a:t>Мастер - класс по изготовлению маски  «Медвежьего праздника»                                         </a:t>
            </a:r>
            <a:endParaRPr lang="ru-RU" sz="3200" b="1" dirty="0">
              <a:solidFill>
                <a:srgbClr val="0000FF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6286520"/>
            <a:ext cx="9144000" cy="571480"/>
            <a:chOff x="0" y="0"/>
            <a:chExt cx="8501058" cy="571480"/>
          </a:xfrm>
        </p:grpSpPr>
        <p:grpSp>
          <p:nvGrpSpPr>
            <p:cNvPr id="13" name="Группа 9"/>
            <p:cNvGrpSpPr/>
            <p:nvPr/>
          </p:nvGrpSpPr>
          <p:grpSpPr>
            <a:xfrm>
              <a:off x="0" y="0"/>
              <a:ext cx="4357685" cy="571480"/>
              <a:chOff x="0" y="0"/>
              <a:chExt cx="4643406" cy="809620"/>
            </a:xfrm>
          </p:grpSpPr>
          <p:pic>
            <p:nvPicPr>
              <p:cNvPr id="17" name="Picture 2" descr="C:\Documents and Settings\Дмитрий\Рабочий стол\узоры\7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428860" cy="809620"/>
              </a:xfrm>
              <a:prstGeom prst="rect">
                <a:avLst/>
              </a:prstGeom>
              <a:noFill/>
            </p:spPr>
          </p:pic>
          <p:pic>
            <p:nvPicPr>
              <p:cNvPr id="18" name="Picture 2" descr="C:\Documents and Settings\Дмитрий\Рабочий стол\узоры\7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14546" y="0"/>
                <a:ext cx="2428860" cy="809620"/>
              </a:xfrm>
              <a:prstGeom prst="rect">
                <a:avLst/>
              </a:prstGeom>
              <a:noFill/>
            </p:spPr>
          </p:pic>
        </p:grpSp>
        <p:grpSp>
          <p:nvGrpSpPr>
            <p:cNvPr id="14" name="Группа 10"/>
            <p:cNvGrpSpPr/>
            <p:nvPr/>
          </p:nvGrpSpPr>
          <p:grpSpPr>
            <a:xfrm>
              <a:off x="4143372" y="0"/>
              <a:ext cx="4357685" cy="571480"/>
              <a:chOff x="0" y="0"/>
              <a:chExt cx="4643406" cy="809620"/>
            </a:xfrm>
          </p:grpSpPr>
          <p:pic>
            <p:nvPicPr>
              <p:cNvPr id="15" name="Picture 2" descr="C:\Documents and Settings\Дмитрий\Рабочий стол\узоры\7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428860" cy="809620"/>
              </a:xfrm>
              <a:prstGeom prst="rect">
                <a:avLst/>
              </a:prstGeom>
              <a:noFill/>
            </p:spPr>
          </p:pic>
          <p:pic>
            <p:nvPicPr>
              <p:cNvPr id="16" name="Picture 2" descr="C:\Documents and Settings\Дмитрий\Рабочий стол\узоры\7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14546" y="0"/>
                <a:ext cx="2428860" cy="80962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9" y="1695688"/>
            <a:ext cx="3812336" cy="457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>
                <a:solidFill>
                  <a:srgbClr val="FF0000"/>
                </a:solidFill>
                <a:latin typeface="Georgia" pitchFamily="18" charset="0"/>
              </a:rPr>
              <a:t>       </a:t>
            </a:r>
            <a:endParaRPr lang="ru-RU" sz="20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450939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500562" y="0"/>
            <a:ext cx="464343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500562" y="6286520"/>
            <a:ext cx="464343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6286520"/>
            <a:ext cx="450939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338" y="1277770"/>
            <a:ext cx="3696430" cy="49285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68" y="332724"/>
            <a:ext cx="8846063" cy="11461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31" y="1226401"/>
            <a:ext cx="3792041" cy="50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97184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36" y="253372"/>
            <a:ext cx="8846063" cy="1146147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>
                <a:solidFill>
                  <a:srgbClr val="FF0000"/>
                </a:solidFill>
                <a:latin typeface="Georgia" pitchFamily="18" charset="0"/>
              </a:rPr>
              <a:t>       </a:t>
            </a:r>
            <a:endParaRPr lang="ru-RU" sz="20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0"/>
            <a:ext cx="450939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500562" y="0"/>
            <a:ext cx="464343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500562" y="6286520"/>
            <a:ext cx="464343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6286520"/>
            <a:ext cx="450939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28" y="1218109"/>
            <a:ext cx="3757716" cy="5010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56" y="1198839"/>
            <a:ext cx="3744416" cy="49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05330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000" dirty="0" smtClean="0">
                <a:solidFill>
                  <a:srgbClr val="FF0000"/>
                </a:solidFill>
                <a:latin typeface="Georgia" pitchFamily="18" charset="0"/>
              </a:rPr>
              <a:t>       </a:t>
            </a:r>
            <a:endParaRPr lang="ru-RU" sz="20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450939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500562" y="0"/>
            <a:ext cx="464343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500562" y="6286520"/>
            <a:ext cx="464343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6286520"/>
            <a:ext cx="4509398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114" y="1175367"/>
            <a:ext cx="3751686" cy="50007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97" y="158764"/>
            <a:ext cx="8846063" cy="11461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182223"/>
            <a:ext cx="3744416" cy="49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77886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0"/>
            <a:ext cx="8501122" cy="484030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dirty="0" smtClean="0"/>
              <a:t> </a:t>
            </a: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2879" y="0"/>
            <a:ext cx="4591121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2879" y="6215082"/>
            <a:ext cx="4591121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82"/>
            <a:ext cx="4591121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91121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25" y="1280859"/>
            <a:ext cx="3555323" cy="47404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285860"/>
            <a:ext cx="3551571" cy="47354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43814"/>
            <a:ext cx="884606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2976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35731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</a:rPr>
              <a:t>Театрализованная деятельность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0"/>
            <a:ext cx="8501122" cy="484030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dirty="0" smtClean="0"/>
              <a:t> </a:t>
            </a:r>
            <a:endParaRPr lang="ru-RU" sz="3600" dirty="0" smtClean="0">
              <a:latin typeface="Georgia" pitchFamily="18" charset="0"/>
            </a:endParaRPr>
          </a:p>
          <a:p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2879" y="0"/>
            <a:ext cx="4591121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2879" y="6215082"/>
            <a:ext cx="4591121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82"/>
            <a:ext cx="4591121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91121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07" y="1314452"/>
            <a:ext cx="3597864" cy="4797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31" y="2348880"/>
            <a:ext cx="447598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9308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4719928"/>
            <a:ext cx="3024336" cy="125310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</a:rPr>
              <a:t>Лебедева Ольга Викторовна, воспитатель</a:t>
            </a:r>
            <a:endParaRPr lang="ru-RU" sz="2000" b="1" dirty="0">
              <a:solidFill>
                <a:srgbClr val="0000FF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0"/>
            <a:ext cx="9144000" cy="571480"/>
            <a:chOff x="0" y="0"/>
            <a:chExt cx="8501058" cy="571480"/>
          </a:xfrm>
        </p:grpSpPr>
        <p:grpSp>
          <p:nvGrpSpPr>
            <p:cNvPr id="6" name="Группа 9"/>
            <p:cNvGrpSpPr/>
            <p:nvPr/>
          </p:nvGrpSpPr>
          <p:grpSpPr>
            <a:xfrm>
              <a:off x="0" y="0"/>
              <a:ext cx="4357685" cy="571480"/>
              <a:chOff x="0" y="0"/>
              <a:chExt cx="4643406" cy="809620"/>
            </a:xfrm>
          </p:grpSpPr>
          <p:pic>
            <p:nvPicPr>
              <p:cNvPr id="10" name="Picture 2" descr="C:\Documents and Settings\Дмитрий\Рабочий стол\узоры\7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428860" cy="809620"/>
              </a:xfrm>
              <a:prstGeom prst="rect">
                <a:avLst/>
              </a:prstGeom>
              <a:noFill/>
            </p:spPr>
          </p:pic>
          <p:pic>
            <p:nvPicPr>
              <p:cNvPr id="11" name="Picture 2" descr="C:\Documents and Settings\Дмитрий\Рабочий стол\узоры\7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14546" y="0"/>
                <a:ext cx="2428860" cy="809620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Группа 10"/>
            <p:cNvGrpSpPr/>
            <p:nvPr/>
          </p:nvGrpSpPr>
          <p:grpSpPr>
            <a:xfrm>
              <a:off x="4143372" y="0"/>
              <a:ext cx="4357685" cy="571480"/>
              <a:chOff x="0" y="0"/>
              <a:chExt cx="4643406" cy="809620"/>
            </a:xfrm>
          </p:grpSpPr>
          <p:pic>
            <p:nvPicPr>
              <p:cNvPr id="8" name="Picture 2" descr="C:\Documents and Settings\Дмитрий\Рабочий стол\узоры\7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428860" cy="809620"/>
              </a:xfrm>
              <a:prstGeom prst="rect">
                <a:avLst/>
              </a:prstGeom>
              <a:noFill/>
            </p:spPr>
          </p:pic>
          <p:pic>
            <p:nvPicPr>
              <p:cNvPr id="9" name="Picture 2" descr="C:\Documents and Settings\Дмитрий\Рабочий стол\узоры\7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14546" y="0"/>
                <a:ext cx="2428860" cy="809620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2303" y="376976"/>
            <a:ext cx="7848872" cy="161186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+mn-lt"/>
              </a:rPr>
              <a:t>Мастер - класс по изготовлению маски  «Медвежьего праздника».      </a:t>
            </a:r>
            <a:r>
              <a:rPr lang="ru-RU" sz="2800" b="1" dirty="0" smtClean="0">
                <a:solidFill>
                  <a:srgbClr val="0000FF"/>
                </a:solidFill>
                <a:latin typeface="Georgia" pitchFamily="18" charset="0"/>
              </a:rPr>
              <a:t>                                   </a:t>
            </a:r>
            <a:endParaRPr lang="ru-RU" sz="2800" b="1" dirty="0">
              <a:solidFill>
                <a:srgbClr val="0000FF"/>
              </a:solidFill>
              <a:latin typeface="Georgia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0" y="6286520"/>
            <a:ext cx="9144000" cy="571480"/>
            <a:chOff x="0" y="0"/>
            <a:chExt cx="8501058" cy="571480"/>
          </a:xfrm>
        </p:grpSpPr>
        <p:grpSp>
          <p:nvGrpSpPr>
            <p:cNvPr id="13" name="Группа 9"/>
            <p:cNvGrpSpPr/>
            <p:nvPr/>
          </p:nvGrpSpPr>
          <p:grpSpPr>
            <a:xfrm>
              <a:off x="0" y="0"/>
              <a:ext cx="4357685" cy="571480"/>
              <a:chOff x="0" y="0"/>
              <a:chExt cx="4643406" cy="809620"/>
            </a:xfrm>
          </p:grpSpPr>
          <p:pic>
            <p:nvPicPr>
              <p:cNvPr id="17" name="Picture 2" descr="C:\Documents and Settings\Дмитрий\Рабочий стол\узоры\7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428860" cy="809620"/>
              </a:xfrm>
              <a:prstGeom prst="rect">
                <a:avLst/>
              </a:prstGeom>
              <a:noFill/>
            </p:spPr>
          </p:pic>
          <p:pic>
            <p:nvPicPr>
              <p:cNvPr id="18" name="Picture 2" descr="C:\Documents and Settings\Дмитрий\Рабочий стол\узоры\7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14546" y="0"/>
                <a:ext cx="2428860" cy="809620"/>
              </a:xfrm>
              <a:prstGeom prst="rect">
                <a:avLst/>
              </a:prstGeom>
              <a:noFill/>
            </p:spPr>
          </p:pic>
        </p:grpSp>
        <p:grpSp>
          <p:nvGrpSpPr>
            <p:cNvPr id="14" name="Группа 10"/>
            <p:cNvGrpSpPr/>
            <p:nvPr/>
          </p:nvGrpSpPr>
          <p:grpSpPr>
            <a:xfrm>
              <a:off x="4143372" y="0"/>
              <a:ext cx="4357685" cy="571480"/>
              <a:chOff x="0" y="0"/>
              <a:chExt cx="4643406" cy="809620"/>
            </a:xfrm>
          </p:grpSpPr>
          <p:pic>
            <p:nvPicPr>
              <p:cNvPr id="15" name="Picture 2" descr="C:\Documents and Settings\Дмитрий\Рабочий стол\узоры\7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2428860" cy="809620"/>
              </a:xfrm>
              <a:prstGeom prst="rect">
                <a:avLst/>
              </a:prstGeom>
              <a:noFill/>
            </p:spPr>
          </p:pic>
          <p:pic>
            <p:nvPicPr>
              <p:cNvPr id="16" name="Picture 2" descr="C:\Documents and Settings\Дмитрий\Рабочий стол\узоры\7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14546" y="0"/>
                <a:ext cx="2428860" cy="80962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9" y="1695688"/>
            <a:ext cx="3812336" cy="457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2834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66FF33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8188" y="93061"/>
            <a:ext cx="7815812" cy="107793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00FF"/>
                </a:solidFill>
                <a:latin typeface="Georgia" pitchFamily="18" charset="0"/>
              </a:rPr>
              <a:t>                </a:t>
            </a:r>
            <a:r>
              <a:rPr lang="ru-RU" sz="3600" dirty="0" smtClean="0">
                <a:solidFill>
                  <a:srgbClr val="0000FF"/>
                </a:solidFill>
              </a:rPr>
              <a:t>Актуальность 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7945" y="863632"/>
            <a:ext cx="4824536" cy="578006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2000" dirty="0" smtClean="0"/>
          </a:p>
          <a:p>
            <a:pPr algn="just">
              <a:buNone/>
            </a:pPr>
            <a:r>
              <a:rPr lang="ru-RU" sz="2000" dirty="0" smtClean="0">
                <a:solidFill>
                  <a:srgbClr val="FF0000"/>
                </a:solidFill>
                <a:latin typeface="Georgia" pitchFamily="18" charset="0"/>
              </a:rPr>
              <a:t>      </a:t>
            </a:r>
            <a:r>
              <a:rPr lang="ru-RU" sz="2400" dirty="0" smtClean="0">
                <a:solidFill>
                  <a:srgbClr val="0000FF"/>
                </a:solidFill>
                <a:latin typeface="+mj-lt"/>
              </a:rPr>
              <a:t>Югра – наш край родной. У каждого из нас имеется потребность и желание узнать край, в котором мы  живем, познакомиться с  его традициями, обычаями и праздниками.   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00FF"/>
                </a:solidFill>
                <a:latin typeface="+mj-lt"/>
              </a:rPr>
              <a:t>     Самым </a:t>
            </a:r>
            <a:r>
              <a:rPr lang="ru-RU" sz="2400" dirty="0">
                <a:solidFill>
                  <a:srgbClr val="0000FF"/>
                </a:solidFill>
                <a:latin typeface="+mj-lt"/>
              </a:rPr>
              <a:t>красочным праздником у народов </a:t>
            </a:r>
            <a:r>
              <a:rPr lang="ru-RU" sz="2400" dirty="0" smtClean="0">
                <a:solidFill>
                  <a:srgbClr val="0000FF"/>
                </a:solidFill>
                <a:latin typeface="+mj-lt"/>
              </a:rPr>
              <a:t>ханты </a:t>
            </a:r>
            <a:r>
              <a:rPr lang="ru-RU" sz="2400" dirty="0">
                <a:solidFill>
                  <a:srgbClr val="0000FF"/>
                </a:solidFill>
                <a:latin typeface="+mj-lt"/>
              </a:rPr>
              <a:t>и </a:t>
            </a:r>
            <a:r>
              <a:rPr lang="ru-RU" sz="2400" dirty="0" smtClean="0">
                <a:solidFill>
                  <a:srgbClr val="0000FF"/>
                </a:solidFill>
                <a:latin typeface="+mj-lt"/>
              </a:rPr>
              <a:t>манси </a:t>
            </a:r>
            <a:r>
              <a:rPr lang="ru-RU" sz="2400" dirty="0">
                <a:solidFill>
                  <a:srgbClr val="0000FF"/>
                </a:solidFill>
                <a:latin typeface="+mj-lt"/>
              </a:rPr>
              <a:t>считается </a:t>
            </a:r>
            <a:r>
              <a:rPr lang="ru-RU" sz="2400" dirty="0" smtClean="0">
                <a:solidFill>
                  <a:srgbClr val="0000FF"/>
                </a:solidFill>
                <a:latin typeface="+mj-lt"/>
              </a:rPr>
              <a:t> «Медвежий </a:t>
            </a:r>
            <a:r>
              <a:rPr lang="ru-RU" sz="2400" dirty="0">
                <a:solidFill>
                  <a:srgbClr val="0000FF"/>
                </a:solidFill>
                <a:latin typeface="+mj-lt"/>
              </a:rPr>
              <a:t>праздник</a:t>
            </a:r>
            <a:r>
              <a:rPr lang="ru-RU" sz="2400" dirty="0" smtClean="0">
                <a:solidFill>
                  <a:srgbClr val="0000FF"/>
                </a:solidFill>
                <a:latin typeface="+mj-lt"/>
              </a:rPr>
              <a:t>» или </a:t>
            </a:r>
            <a:r>
              <a:rPr lang="ru-RU" sz="2400" dirty="0">
                <a:solidFill>
                  <a:srgbClr val="0000FF"/>
                </a:solidFill>
                <a:latin typeface="+mj-lt"/>
              </a:rPr>
              <a:t>«Медвежьи игрища</a:t>
            </a:r>
            <a:r>
              <a:rPr lang="ru-RU" sz="2400" dirty="0" smtClean="0">
                <a:solidFill>
                  <a:srgbClr val="0000FF"/>
                </a:solidFill>
                <a:latin typeface="+mj-lt"/>
              </a:rPr>
              <a:t>». </a:t>
            </a:r>
          </a:p>
          <a:p>
            <a:pPr algn="just">
              <a:buNone/>
            </a:pPr>
            <a:r>
              <a:rPr lang="ru-RU" sz="2400" dirty="0" smtClean="0">
                <a:solidFill>
                  <a:srgbClr val="0000FF"/>
                </a:solidFill>
                <a:latin typeface="+mj-lt"/>
              </a:rPr>
              <a:t>     В рамках реализации проекта «Мы живем с тобой в Югре», мы познакомили детей с этим праздником и провели мастер-класс по изготовлению берестяной маски </a:t>
            </a:r>
            <a:r>
              <a:rPr lang="ru-RU" sz="2400" dirty="0" err="1" smtClean="0">
                <a:solidFill>
                  <a:srgbClr val="0000FF"/>
                </a:solidFill>
                <a:latin typeface="+mj-lt"/>
              </a:rPr>
              <a:t>саснел</a:t>
            </a:r>
            <a:r>
              <a:rPr lang="ru-RU" sz="2400" dirty="0" smtClean="0">
                <a:solidFill>
                  <a:srgbClr val="0000FF"/>
                </a:solidFill>
                <a:latin typeface="+mj-lt"/>
              </a:rPr>
              <a:t>. </a:t>
            </a:r>
            <a:endParaRPr lang="ru-RU" sz="2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6" name="Текст 15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514400" cy="38661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0"/>
            <a:ext cx="2428859" cy="428603"/>
          </a:xfrm>
          <a:prstGeom prst="rect">
            <a:avLst/>
          </a:prstGeom>
          <a:noFill/>
        </p:spPr>
      </p:pic>
      <p:pic>
        <p:nvPicPr>
          <p:cNvPr id="7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0"/>
            <a:ext cx="2428859" cy="428603"/>
          </a:xfrm>
          <a:prstGeom prst="rect">
            <a:avLst/>
          </a:prstGeom>
          <a:noFill/>
        </p:spPr>
      </p:pic>
      <p:pic>
        <p:nvPicPr>
          <p:cNvPr id="8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0"/>
            <a:ext cx="2428859" cy="428603"/>
          </a:xfrm>
          <a:prstGeom prst="rect">
            <a:avLst/>
          </a:prstGeom>
          <a:noFill/>
        </p:spPr>
      </p:pic>
      <p:pic>
        <p:nvPicPr>
          <p:cNvPr id="9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28859" cy="428603"/>
          </a:xfrm>
          <a:prstGeom prst="rect">
            <a:avLst/>
          </a:prstGeom>
          <a:noFill/>
        </p:spPr>
      </p:pic>
      <p:pic>
        <p:nvPicPr>
          <p:cNvPr id="11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6429397"/>
            <a:ext cx="2428859" cy="428603"/>
          </a:xfrm>
          <a:prstGeom prst="rect">
            <a:avLst/>
          </a:prstGeom>
          <a:noFill/>
        </p:spPr>
      </p:pic>
      <p:pic>
        <p:nvPicPr>
          <p:cNvPr id="12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6429397"/>
            <a:ext cx="2428859" cy="428603"/>
          </a:xfrm>
          <a:prstGeom prst="rect">
            <a:avLst/>
          </a:prstGeom>
          <a:noFill/>
        </p:spPr>
      </p:pic>
      <p:pic>
        <p:nvPicPr>
          <p:cNvPr id="13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397"/>
            <a:ext cx="2428859" cy="428603"/>
          </a:xfrm>
          <a:prstGeom prst="rect">
            <a:avLst/>
          </a:prstGeom>
          <a:noFill/>
        </p:spPr>
      </p:pic>
      <p:pic>
        <p:nvPicPr>
          <p:cNvPr id="14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1" y="6429397"/>
            <a:ext cx="2428859" cy="428603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7456"/>
            <a:ext cx="4034726" cy="5921902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836712"/>
            <a:ext cx="8892480" cy="544980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i="1" dirty="0">
                <a:solidFill>
                  <a:srgbClr val="0000FF"/>
                </a:solidFill>
              </a:rPr>
              <a:t>Цель:</a:t>
            </a:r>
            <a:r>
              <a:rPr lang="ru-RU" dirty="0">
                <a:solidFill>
                  <a:srgbClr val="0000FF"/>
                </a:solidFill>
              </a:rPr>
              <a:t> Ознакомление детей с историей возникновения берестяной маски </a:t>
            </a:r>
            <a:r>
              <a:rPr lang="ru-RU" dirty="0" err="1">
                <a:solidFill>
                  <a:srgbClr val="0000FF"/>
                </a:solidFill>
              </a:rPr>
              <a:t>саснел</a:t>
            </a:r>
            <a:r>
              <a:rPr lang="ru-RU" dirty="0">
                <a:solidFill>
                  <a:srgbClr val="0000FF"/>
                </a:solidFill>
              </a:rPr>
              <a:t> и создание своей маски.</a:t>
            </a:r>
          </a:p>
          <a:p>
            <a:pPr marL="0" indent="0" algn="just">
              <a:buNone/>
            </a:pPr>
            <a:r>
              <a:rPr lang="ru-RU" b="1" i="1" dirty="0">
                <a:solidFill>
                  <a:srgbClr val="0000FF"/>
                </a:solidFill>
              </a:rPr>
              <a:t>Задачи:</a:t>
            </a:r>
            <a:endParaRPr lang="ru-RU" dirty="0">
              <a:solidFill>
                <a:srgbClr val="0000FF"/>
              </a:solidFill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0000FF"/>
                </a:solidFill>
              </a:rPr>
              <a:t>- формировать представление об истории возникновения маски, о материале их изготовления, выстраивать последовательность операций при выполнении творческой работы.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0000FF"/>
                </a:solidFill>
              </a:rPr>
              <a:t> - </a:t>
            </a:r>
            <a:r>
              <a:rPr lang="ru-RU" dirty="0">
                <a:solidFill>
                  <a:srgbClr val="0000FF"/>
                </a:solidFill>
              </a:rPr>
              <a:t>развивать познавательный интерес, творческую активность, художественный вкус, мелкую </a:t>
            </a:r>
            <a:r>
              <a:rPr lang="ru-RU" dirty="0" smtClean="0">
                <a:solidFill>
                  <a:srgbClr val="0000FF"/>
                </a:solidFill>
              </a:rPr>
              <a:t>моторику</a:t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dirty="0" smtClean="0">
                <a:solidFill>
                  <a:srgbClr val="0000FF"/>
                </a:solidFill>
              </a:rPr>
              <a:t>пальцев.  </a:t>
            </a:r>
            <a:r>
              <a:rPr lang="ru-RU" dirty="0">
                <a:solidFill>
                  <a:srgbClr val="0000FF"/>
                </a:solidFill>
              </a:rPr>
              <a:t/>
            </a:r>
            <a:br>
              <a:rPr lang="ru-RU" dirty="0">
                <a:solidFill>
                  <a:srgbClr val="0000FF"/>
                </a:solidFill>
              </a:rPr>
            </a:br>
            <a:r>
              <a:rPr lang="ru-RU" dirty="0">
                <a:solidFill>
                  <a:srgbClr val="0000FF"/>
                </a:solidFill>
              </a:rPr>
              <a:t>- воспитывать аккуратность, усидчивость, оригинальность и уважительное отношение к традициям народов ханты.</a:t>
            </a:r>
          </a:p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 rot="10800000">
            <a:off x="0" y="6286520"/>
            <a:ext cx="9144000" cy="571480"/>
            <a:chOff x="0" y="0"/>
            <a:chExt cx="5214942" cy="50004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643206" cy="495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43174" y="0"/>
              <a:ext cx="2571768" cy="500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Группа 9"/>
          <p:cNvGrpSpPr/>
          <p:nvPr/>
        </p:nvGrpSpPr>
        <p:grpSpPr>
          <a:xfrm rot="10800000">
            <a:off x="0" y="0"/>
            <a:ext cx="9144000" cy="571480"/>
            <a:chOff x="0" y="0"/>
            <a:chExt cx="5214942" cy="50004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643206" cy="495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43174" y="0"/>
              <a:ext cx="2571768" cy="500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Дмитрий\Рабочий стол\узор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6429396"/>
            <a:ext cx="2450961" cy="428604"/>
          </a:xfrm>
          <a:prstGeom prst="rect">
            <a:avLst/>
          </a:prstGeom>
          <a:noFill/>
        </p:spPr>
      </p:pic>
      <p:pic>
        <p:nvPicPr>
          <p:cNvPr id="7" name="Picture 2" descr="C:\Documents and Settings\Дмитрий\Рабочий стол\узор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3039" y="6429396"/>
            <a:ext cx="2450961" cy="4286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4700309" cy="536158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100" b="1" dirty="0">
                <a:solidFill>
                  <a:srgbClr val="0000FF"/>
                </a:solidFill>
              </a:rPr>
              <a:t>Предварительная работа</a:t>
            </a:r>
            <a:r>
              <a:rPr lang="ru-RU" sz="3100" dirty="0">
                <a:solidFill>
                  <a:srgbClr val="0000FF"/>
                </a:solidFill>
              </a:rPr>
              <a:t>. </a:t>
            </a:r>
            <a:r>
              <a:rPr lang="ru-RU" sz="3100" dirty="0" smtClean="0">
                <a:solidFill>
                  <a:srgbClr val="0000FF"/>
                </a:solidFill>
              </a:rPr>
              <a:t/>
            </a:r>
            <a:br>
              <a:rPr lang="ru-RU" sz="3100" dirty="0" smtClean="0">
                <a:solidFill>
                  <a:srgbClr val="0000FF"/>
                </a:solidFill>
              </a:rPr>
            </a:br>
            <a:r>
              <a:rPr lang="ru-RU" sz="3100" dirty="0" smtClean="0">
                <a:solidFill>
                  <a:srgbClr val="0000FF"/>
                </a:solidFill>
              </a:rPr>
              <a:t> * Просмотр </a:t>
            </a:r>
            <a:r>
              <a:rPr lang="ru-RU" sz="3100" dirty="0">
                <a:solidFill>
                  <a:srgbClr val="0000FF"/>
                </a:solidFill>
              </a:rPr>
              <a:t>презентаций о жизни и традициях народов ханты.</a:t>
            </a:r>
            <a:br>
              <a:rPr lang="ru-RU" sz="3100" dirty="0">
                <a:solidFill>
                  <a:srgbClr val="0000FF"/>
                </a:solidFill>
              </a:rPr>
            </a:br>
            <a:r>
              <a:rPr lang="ru-RU" sz="3100" dirty="0" smtClean="0">
                <a:solidFill>
                  <a:srgbClr val="0000FF"/>
                </a:solidFill>
              </a:rPr>
              <a:t>* Беседа </a:t>
            </a:r>
            <a:r>
              <a:rPr lang="ru-RU" sz="3100" dirty="0">
                <a:solidFill>
                  <a:srgbClr val="0000FF"/>
                </a:solidFill>
              </a:rPr>
              <a:t>с воспитанниками о истории праздника.</a:t>
            </a:r>
            <a:br>
              <a:rPr lang="ru-RU" sz="3100" dirty="0">
                <a:solidFill>
                  <a:srgbClr val="0000FF"/>
                </a:solidFill>
              </a:rPr>
            </a:br>
            <a:r>
              <a:rPr lang="ru-RU" sz="3100" dirty="0" smtClean="0">
                <a:solidFill>
                  <a:srgbClr val="0000FF"/>
                </a:solidFill>
              </a:rPr>
              <a:t>* Чтение </a:t>
            </a:r>
            <a:r>
              <a:rPr lang="ru-RU" sz="3100" dirty="0">
                <a:solidFill>
                  <a:srgbClr val="0000FF"/>
                </a:solidFill>
              </a:rPr>
              <a:t>художественных произведений, стихов писателей Югры.</a:t>
            </a:r>
            <a:br>
              <a:rPr lang="ru-RU" sz="3100" dirty="0">
                <a:solidFill>
                  <a:srgbClr val="0000FF"/>
                </a:solidFill>
              </a:rPr>
            </a:br>
            <a:r>
              <a:rPr lang="ru-RU" sz="3100" dirty="0" smtClean="0">
                <a:solidFill>
                  <a:srgbClr val="0000FF"/>
                </a:solidFill>
              </a:rPr>
              <a:t>* Рассматривание </a:t>
            </a:r>
            <a:r>
              <a:rPr lang="ru-RU" sz="3100" dirty="0">
                <a:solidFill>
                  <a:srgbClr val="0000FF"/>
                </a:solidFill>
              </a:rPr>
              <a:t>фото о жизни, быте, традициях народов Севера.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" name="Picture 2" descr="C:\Documents and Settings\Дмитрий\Рабочий стол\узор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396"/>
            <a:ext cx="2450961" cy="428604"/>
          </a:xfrm>
          <a:prstGeom prst="rect">
            <a:avLst/>
          </a:prstGeom>
          <a:noFill/>
        </p:spPr>
      </p:pic>
      <p:pic>
        <p:nvPicPr>
          <p:cNvPr id="6" name="Picture 2" descr="C:\Documents and Settings\Дмитрий\Рабочий стол\узор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6429396"/>
            <a:ext cx="2450961" cy="428604"/>
          </a:xfrm>
          <a:prstGeom prst="rect">
            <a:avLst/>
          </a:prstGeom>
          <a:noFill/>
        </p:spPr>
      </p:pic>
      <p:pic>
        <p:nvPicPr>
          <p:cNvPr id="8" name="Picture 2" descr="C:\Documents and Settings\Дмитрий\Рабочий стол\узор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3039" y="0"/>
            <a:ext cx="2450961" cy="428604"/>
          </a:xfrm>
          <a:prstGeom prst="rect">
            <a:avLst/>
          </a:prstGeom>
          <a:noFill/>
        </p:spPr>
      </p:pic>
      <p:pic>
        <p:nvPicPr>
          <p:cNvPr id="9" name="Picture 2" descr="C:\Documents and Settings\Дмитрий\Рабочий стол\узор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0"/>
            <a:ext cx="2450961" cy="428604"/>
          </a:xfrm>
          <a:prstGeom prst="rect">
            <a:avLst/>
          </a:prstGeom>
          <a:noFill/>
        </p:spPr>
      </p:pic>
      <p:pic>
        <p:nvPicPr>
          <p:cNvPr id="10" name="Picture 2" descr="C:\Documents and Settings\Дмитрий\Рабочий стол\узор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0"/>
            <a:ext cx="2450961" cy="428604"/>
          </a:xfrm>
          <a:prstGeom prst="rect">
            <a:avLst/>
          </a:prstGeom>
          <a:noFill/>
        </p:spPr>
      </p:pic>
      <p:pic>
        <p:nvPicPr>
          <p:cNvPr id="11" name="Picture 2" descr="C:\Documents and Settings\Дмитрий\Рабочий стол\узор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50961" cy="428604"/>
          </a:xfrm>
          <a:prstGeom prst="rect">
            <a:avLst/>
          </a:prstGeom>
          <a:noFill/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88138" y="805521"/>
            <a:ext cx="3932334" cy="5248762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4100" y="0"/>
            <a:ext cx="462990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4100" y="6143644"/>
            <a:ext cx="462990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43644"/>
            <a:ext cx="462990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29900" cy="69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25668" y="714356"/>
            <a:ext cx="7776864" cy="1396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22" y="696489"/>
            <a:ext cx="6840158" cy="5447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7162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Дмитрий\Рабочий стол\узор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6429396"/>
            <a:ext cx="2450961" cy="428604"/>
          </a:xfrm>
          <a:prstGeom prst="rect">
            <a:avLst/>
          </a:prstGeom>
          <a:noFill/>
        </p:spPr>
      </p:pic>
      <p:pic>
        <p:nvPicPr>
          <p:cNvPr id="7" name="Picture 2" descr="C:\Documents and Settings\Дмитрий\Рабочий стол\узор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3039" y="6429396"/>
            <a:ext cx="2450961" cy="4286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6920" y="1779601"/>
            <a:ext cx="4052237" cy="325182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00FF"/>
                </a:solidFill>
              </a:rPr>
              <a:t>История </a:t>
            </a:r>
            <a:r>
              <a:rPr lang="ru-RU" sz="3200" dirty="0">
                <a:solidFill>
                  <a:srgbClr val="0000FF"/>
                </a:solidFill>
              </a:rPr>
              <a:t>этого праздника необычна. </a:t>
            </a:r>
            <a:r>
              <a:rPr lang="ru-RU" sz="3200" dirty="0" smtClean="0">
                <a:solidFill>
                  <a:srgbClr val="0000FF"/>
                </a:solidFill>
              </a:rPr>
              <a:t/>
            </a:r>
            <a:br>
              <a:rPr lang="ru-RU" sz="3200" dirty="0" smtClean="0">
                <a:solidFill>
                  <a:srgbClr val="0000FF"/>
                </a:solidFill>
              </a:rPr>
            </a:br>
            <a:r>
              <a:rPr lang="ru-RU" sz="3200" dirty="0" smtClean="0">
                <a:solidFill>
                  <a:srgbClr val="0000FF"/>
                </a:solidFill>
              </a:rPr>
              <a:t>С </a:t>
            </a:r>
            <a:r>
              <a:rPr lang="ru-RU" sz="3200" dirty="0">
                <a:solidFill>
                  <a:srgbClr val="0000FF"/>
                </a:solidFill>
              </a:rPr>
              <a:t>давних времен люди почитали медведя, </a:t>
            </a:r>
            <a:r>
              <a:rPr lang="ru-RU" sz="3200" dirty="0" smtClean="0">
                <a:solidFill>
                  <a:srgbClr val="0000FF"/>
                </a:solidFill>
              </a:rPr>
              <a:t>считали хозяином  тайги.</a:t>
            </a:r>
            <a:endParaRPr lang="ru-RU" sz="3200" b="1" dirty="0">
              <a:solidFill>
                <a:srgbClr val="0000FF"/>
              </a:solidFill>
              <a:latin typeface="Georgia" pitchFamily="18" charset="0"/>
            </a:endParaRPr>
          </a:p>
        </p:txBody>
      </p:sp>
      <p:pic>
        <p:nvPicPr>
          <p:cNvPr id="4" name="Picture 2" descr="C:\Documents and Settings\Дмитрий\Рабочий стол\узор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396"/>
            <a:ext cx="2450961" cy="428604"/>
          </a:xfrm>
          <a:prstGeom prst="rect">
            <a:avLst/>
          </a:prstGeom>
          <a:noFill/>
        </p:spPr>
      </p:pic>
      <p:pic>
        <p:nvPicPr>
          <p:cNvPr id="6" name="Picture 2" descr="C:\Documents and Settings\Дмитрий\Рабочий стол\узор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6429396"/>
            <a:ext cx="2450961" cy="428604"/>
          </a:xfrm>
          <a:prstGeom prst="rect">
            <a:avLst/>
          </a:prstGeom>
          <a:noFill/>
        </p:spPr>
      </p:pic>
      <p:pic>
        <p:nvPicPr>
          <p:cNvPr id="8" name="Picture 2" descr="C:\Documents and Settings\Дмитрий\Рабочий стол\узор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3039" y="0"/>
            <a:ext cx="2450961" cy="428604"/>
          </a:xfrm>
          <a:prstGeom prst="rect">
            <a:avLst/>
          </a:prstGeom>
          <a:noFill/>
        </p:spPr>
      </p:pic>
      <p:pic>
        <p:nvPicPr>
          <p:cNvPr id="9" name="Picture 2" descr="C:\Documents and Settings\Дмитрий\Рабочий стол\узор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0"/>
            <a:ext cx="2450961" cy="428604"/>
          </a:xfrm>
          <a:prstGeom prst="rect">
            <a:avLst/>
          </a:prstGeom>
          <a:noFill/>
        </p:spPr>
      </p:pic>
      <p:pic>
        <p:nvPicPr>
          <p:cNvPr id="10" name="Picture 2" descr="C:\Documents and Settings\Дмитрий\Рабочий стол\узор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0"/>
            <a:ext cx="2450961" cy="428604"/>
          </a:xfrm>
          <a:prstGeom prst="rect">
            <a:avLst/>
          </a:prstGeom>
          <a:noFill/>
        </p:spPr>
      </p:pic>
      <p:pic>
        <p:nvPicPr>
          <p:cNvPr id="11" name="Picture 2" descr="C:\Documents and Settings\Дмитрий\Рабочий стол\узор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50961" cy="428604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57" y="692696"/>
            <a:ext cx="4418081" cy="562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075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4100" y="0"/>
            <a:ext cx="462990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4100" y="6143644"/>
            <a:ext cx="462990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43644"/>
            <a:ext cx="462990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2990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Дмитрий\Рабочий стол\Лариса\узоры\medved_ig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195" y="357178"/>
            <a:ext cx="2832764" cy="3587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846" y="3861058"/>
            <a:ext cx="3192804" cy="228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7351" y="770540"/>
            <a:ext cx="3264907" cy="230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2544" y="3861058"/>
            <a:ext cx="3279778" cy="224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022551" y="2572046"/>
            <a:ext cx="8229600" cy="1794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00FF"/>
                </a:solidFill>
              </a:rPr>
              <a:t>Медвежий праздник</a:t>
            </a:r>
            <a:endParaRPr lang="ru-RU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213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439" y="274377"/>
            <a:ext cx="86868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</a:rPr>
              <a:t>Мастер-класс по изготовлению маски медведя</a:t>
            </a:r>
            <a:endParaRPr lang="ru-RU" sz="3200" b="1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818359"/>
            <a:ext cx="8435279" cy="161704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00FF"/>
                </a:solidFill>
              </a:rPr>
              <a:t>Оборудование:  </a:t>
            </a:r>
            <a:r>
              <a:rPr lang="ru-RU" dirty="0" smtClean="0">
                <a:solidFill>
                  <a:srgbClr val="0000FF"/>
                </a:solidFill>
              </a:rPr>
              <a:t>комплект </a:t>
            </a:r>
            <a:r>
              <a:rPr lang="ru-RU" dirty="0">
                <a:solidFill>
                  <a:srgbClr val="0000FF"/>
                </a:solidFill>
              </a:rPr>
              <a:t>«Моя Югра</a:t>
            </a:r>
            <a:r>
              <a:rPr lang="ru-RU" dirty="0" smtClean="0">
                <a:solidFill>
                  <a:srgbClr val="0000FF"/>
                </a:solidFill>
              </a:rPr>
              <a:t>», </a:t>
            </a:r>
            <a:r>
              <a:rPr lang="ru-RU" dirty="0">
                <a:solidFill>
                  <a:srgbClr val="0000FF"/>
                </a:solidFill>
              </a:rPr>
              <a:t>выкройки масок из картона, различные </a:t>
            </a:r>
            <a:r>
              <a:rPr lang="ru-RU" dirty="0" smtClean="0">
                <a:solidFill>
                  <a:srgbClr val="0000FF"/>
                </a:solidFill>
              </a:rPr>
              <a:t>материалы для украшения масок (ватные диски, вата), </a:t>
            </a:r>
            <a:r>
              <a:rPr lang="ru-RU" dirty="0">
                <a:solidFill>
                  <a:srgbClr val="0000FF"/>
                </a:solidFill>
              </a:rPr>
              <a:t>дырокол, ножницы, тесьма, ленты тканевые, </a:t>
            </a:r>
            <a:r>
              <a:rPr lang="ru-RU" dirty="0" smtClean="0">
                <a:solidFill>
                  <a:srgbClr val="0000FF"/>
                </a:solidFill>
              </a:rPr>
              <a:t>клей-карандаш.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28859" cy="428603"/>
          </a:xfrm>
          <a:prstGeom prst="rect">
            <a:avLst/>
          </a:prstGeom>
          <a:noFill/>
        </p:spPr>
      </p:pic>
      <p:pic>
        <p:nvPicPr>
          <p:cNvPr id="5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0"/>
            <a:ext cx="2428859" cy="428603"/>
          </a:xfrm>
          <a:prstGeom prst="rect">
            <a:avLst/>
          </a:prstGeom>
          <a:noFill/>
        </p:spPr>
      </p:pic>
      <p:pic>
        <p:nvPicPr>
          <p:cNvPr id="6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0"/>
            <a:ext cx="2428859" cy="428603"/>
          </a:xfrm>
          <a:prstGeom prst="rect">
            <a:avLst/>
          </a:prstGeom>
          <a:noFill/>
        </p:spPr>
      </p:pic>
      <p:pic>
        <p:nvPicPr>
          <p:cNvPr id="7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1" y="0"/>
            <a:ext cx="2428859" cy="428603"/>
          </a:xfrm>
          <a:prstGeom prst="rect">
            <a:avLst/>
          </a:prstGeom>
          <a:noFill/>
        </p:spPr>
      </p:pic>
      <p:pic>
        <p:nvPicPr>
          <p:cNvPr id="8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397"/>
            <a:ext cx="2428859" cy="428603"/>
          </a:xfrm>
          <a:prstGeom prst="rect">
            <a:avLst/>
          </a:prstGeom>
          <a:noFill/>
        </p:spPr>
      </p:pic>
      <p:pic>
        <p:nvPicPr>
          <p:cNvPr id="9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6429397"/>
            <a:ext cx="2428859" cy="428603"/>
          </a:xfrm>
          <a:prstGeom prst="rect">
            <a:avLst/>
          </a:prstGeom>
          <a:noFill/>
        </p:spPr>
      </p:pic>
      <p:pic>
        <p:nvPicPr>
          <p:cNvPr id="10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6429397"/>
            <a:ext cx="2428859" cy="428603"/>
          </a:xfrm>
          <a:prstGeom prst="rect">
            <a:avLst/>
          </a:prstGeom>
          <a:noFill/>
        </p:spPr>
      </p:pic>
      <p:pic>
        <p:nvPicPr>
          <p:cNvPr id="11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1" y="6429397"/>
            <a:ext cx="2428859" cy="428603"/>
          </a:xfrm>
          <a:prstGeom prst="rect">
            <a:avLst/>
          </a:prstGeom>
          <a:noFill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3403" y="1344159"/>
            <a:ext cx="4934861" cy="322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28859" cy="428603"/>
          </a:xfrm>
          <a:prstGeom prst="rect">
            <a:avLst/>
          </a:prstGeom>
          <a:noFill/>
        </p:spPr>
      </p:pic>
      <p:pic>
        <p:nvPicPr>
          <p:cNvPr id="8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2428859" cy="428603"/>
          </a:xfrm>
          <a:prstGeom prst="rect">
            <a:avLst/>
          </a:prstGeom>
          <a:noFill/>
        </p:spPr>
      </p:pic>
      <p:pic>
        <p:nvPicPr>
          <p:cNvPr id="9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0"/>
            <a:ext cx="2428859" cy="428603"/>
          </a:xfrm>
          <a:prstGeom prst="rect">
            <a:avLst/>
          </a:prstGeom>
          <a:noFill/>
        </p:spPr>
      </p:pic>
      <p:pic>
        <p:nvPicPr>
          <p:cNvPr id="10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1" y="0"/>
            <a:ext cx="2428859" cy="428603"/>
          </a:xfrm>
          <a:prstGeom prst="rect">
            <a:avLst/>
          </a:prstGeom>
          <a:noFill/>
        </p:spPr>
      </p:pic>
      <p:pic>
        <p:nvPicPr>
          <p:cNvPr id="11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1" y="6429397"/>
            <a:ext cx="2428859" cy="428603"/>
          </a:xfrm>
          <a:prstGeom prst="rect">
            <a:avLst/>
          </a:prstGeom>
          <a:noFill/>
        </p:spPr>
      </p:pic>
      <p:pic>
        <p:nvPicPr>
          <p:cNvPr id="12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6429397"/>
            <a:ext cx="2428859" cy="428603"/>
          </a:xfrm>
          <a:prstGeom prst="rect">
            <a:avLst/>
          </a:prstGeom>
          <a:noFill/>
        </p:spPr>
      </p:pic>
      <p:pic>
        <p:nvPicPr>
          <p:cNvPr id="13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6429397"/>
            <a:ext cx="2428859" cy="428603"/>
          </a:xfrm>
          <a:prstGeom prst="rect">
            <a:avLst/>
          </a:prstGeom>
          <a:noFill/>
        </p:spPr>
      </p:pic>
      <p:pic>
        <p:nvPicPr>
          <p:cNvPr id="14" name="Picture 2" descr="C:\Documents and Settings\Дмитрий\Рабочий стол\узо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397"/>
            <a:ext cx="2428859" cy="428603"/>
          </a:xfrm>
          <a:prstGeom prst="rect">
            <a:avLst/>
          </a:prstGeom>
          <a:noFill/>
        </p:spPr>
      </p:pic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1171"/>
            <a:ext cx="4959770" cy="3719827"/>
          </a:xfr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100" y="1121740"/>
            <a:ext cx="3981362" cy="5308482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90326" y="496421"/>
            <a:ext cx="8820472" cy="51276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</a:rPr>
              <a:t>Мастер-класс по изготовлению маски медведя</a:t>
            </a:r>
            <a:endParaRPr lang="ru-RU" sz="3200" b="1" dirty="0">
              <a:solidFill>
                <a:srgbClr val="0000FF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2817</TotalTime>
  <Words>211</Words>
  <Application>Microsoft Office PowerPoint</Application>
  <PresentationFormat>Экран (4:3)</PresentationFormat>
  <Paragraphs>25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Georgia</vt:lpstr>
      <vt:lpstr>Тема Office</vt:lpstr>
      <vt:lpstr>Мастер - класс по изготовлению маски  «Медвежьего праздника»                                         </vt:lpstr>
      <vt:lpstr>                Актуальность </vt:lpstr>
      <vt:lpstr>Презентация PowerPoint</vt:lpstr>
      <vt:lpstr>Предварительная работа.   * Просмотр презентаций о жизни и традициях народов ханты. * Беседа с воспитанниками о истории праздника. * Чтение художественных произведений, стихов писателей Югры. * Рассматривание фото о жизни, быте, традициях народов Севера.</vt:lpstr>
      <vt:lpstr>Презентация PowerPoint</vt:lpstr>
      <vt:lpstr>История этого праздника необычна.  С давних времен люди почитали медведя, считали хозяином  тайги.</vt:lpstr>
      <vt:lpstr>Презентация PowerPoint</vt:lpstr>
      <vt:lpstr>Мастер-класс по изготовлению маски медведя</vt:lpstr>
      <vt:lpstr>Мастер-класс по изготовлению маски медведя</vt:lpstr>
      <vt:lpstr>Презентация PowerPoint</vt:lpstr>
      <vt:lpstr>Презентация PowerPoint</vt:lpstr>
      <vt:lpstr>Презентация PowerPoint</vt:lpstr>
      <vt:lpstr>Презентация PowerPoint</vt:lpstr>
      <vt:lpstr>Театрализованная деятельность</vt:lpstr>
      <vt:lpstr>Мастер - класс по изготовлению маски  «Медвежьего праздника».                                       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Быт и культура коренных народов Севера</dc:title>
  <dc:creator>home_w</dc:creator>
  <cp:lastModifiedBy>User</cp:lastModifiedBy>
  <cp:revision>97</cp:revision>
  <dcterms:created xsi:type="dcterms:W3CDTF">2013-12-02T19:02:37Z</dcterms:created>
  <dcterms:modified xsi:type="dcterms:W3CDTF">2022-03-16T06:52:14Z</dcterms:modified>
</cp:coreProperties>
</file>