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9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5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0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5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3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8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3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4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6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6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4294967295"/>
          </p:nvPr>
        </p:nvSpPr>
        <p:spPr>
          <a:xfrm>
            <a:off x="5657019" y="686484"/>
            <a:ext cx="5775325" cy="59944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</a:rPr>
              <a:t>МУНИЦИПАЛЬНОЕ БЮДЖЕТНОЕ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</a:rPr>
              <a:t>ДОШКОЛЬНОЕ ОБРАЗОВАТЕЛЬНОЕ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</a:rPr>
              <a:t> УЧРЕЖДЕНИЕ ДЕТСКИЙ САД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«ЗОЛОТАЯ РЫБКА»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Г.СУРГУТ                  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Algerian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>
                <a:solidFill>
                  <a:srgbClr val="7030A0"/>
                </a:solidFill>
                <a:ea typeface="Algerian" panose="02000000000000000000" pitchFamily="2" charset="0"/>
              </a:rPr>
              <a:t>ПРЕЗЕНТАЦИЯ ДЛЯ РОДИТЕЛЕЙ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>
                <a:solidFill>
                  <a:srgbClr val="0070C0"/>
                </a:solidFill>
                <a:latin typeface="Algerian" panose="02000000000000000000" pitchFamily="2" charset="0"/>
                <a:ea typeface="Algerian" panose="02000000000000000000" pitchFamily="2" charset="0"/>
              </a:rPr>
              <a:t> «ОРГАНИЗАЦИЯ ОБУЧЕНИЯ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>
                <a:solidFill>
                  <a:srgbClr val="0070C0"/>
                </a:solidFill>
                <a:latin typeface="Algerian" panose="02000000000000000000" pitchFamily="2" charset="0"/>
                <a:ea typeface="Algerian" panose="02000000000000000000" pitchFamily="2" charset="0"/>
              </a:rPr>
              <a:t>АНГЛИЙСКОМУ ЯЗЫКУ В ДЕТСКОМ САДУ»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400" dirty="0">
                <a:solidFill>
                  <a:srgbClr val="002060"/>
                </a:solidFill>
                <a:latin typeface="Algerian" panose="02000000000000000000" pitchFamily="2" charset="0"/>
                <a:ea typeface="Algerian" panose="02000000000000000000" pitchFamily="2" charset="0"/>
              </a:rPr>
              <a:t>Г.СУРГУТ 2023Г.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</a:rPr>
              <a:t>
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800" dirty="0">
                <a:solidFill>
                  <a:srgbClr val="002060"/>
                </a:solidFill>
              </a:rPr>
              <a:t>ВЫПОЛНИЛА: ТЕЛЬПИЗ М. П.</a:t>
            </a:r>
            <a:r>
              <a:rPr lang="ru-RU" sz="3200" dirty="0">
                <a:solidFill>
                  <a:srgbClr val="0070C0"/>
                </a:solidFill>
              </a:rPr>
              <a:t>
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13077CDA-08C1-7349-913E-CAEA6FD23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0015" cy="68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4294967295"/>
          </p:nvPr>
        </p:nvSpPr>
        <p:spPr>
          <a:xfrm>
            <a:off x="5052793" y="1417636"/>
            <a:ext cx="6238875" cy="402272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Содержание работы складывается из: Различных игр и игровых упражнений; Небольших по объему песен и стихотворений; Инсценировок; Изучению материала по культуре и быту англоязычных стран; Использованию английских слов на занятиях и в режимных моментах.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A8E180E7-94E1-2348-9612-C6902FB7B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290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1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4294967295"/>
          </p:nvPr>
        </p:nvSpPr>
        <p:spPr>
          <a:xfrm>
            <a:off x="5249740" y="2104927"/>
            <a:ext cx="6238875" cy="402272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Формы организации образовательного процесса : - 2 раза в неделю ведется специальное обучение на занятиях продолжительностью 30 минут; в режимные моменты, в ходе свободных игр, в непосредственном общении с детьми вводятся речевые конструкции разговорной речи; происходит прослушивание английских песен и обучение народным играм;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F7D1F80-8ACD-9343-93A7-57E17D096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87239" cy="6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40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4294967295"/>
          </p:nvPr>
        </p:nvSpPr>
        <p:spPr>
          <a:xfrm rot="10800000" flipV="1">
            <a:off x="6096000" y="1421399"/>
            <a:ext cx="5484812" cy="44815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600" b="1" dirty="0">
                <a:solidFill>
                  <a:srgbClr val="BC3404"/>
                </a:solidFill>
              </a:rPr>
              <a:t>Добро пожаловать в увлекательный мир английского языка!</a:t>
            </a:r>
          </a:p>
          <a:p>
            <a:pPr marL="0" lvl="0" indent="0">
              <a:buNone/>
            </a:pPr>
            <a:endParaRPr lang="ru-RU" sz="3600" b="1" dirty="0">
              <a:solidFill>
                <a:srgbClr val="BC3404"/>
              </a:solidFill>
            </a:endParaRPr>
          </a:p>
          <a:p>
            <a:pPr marL="0" lvl="0" indent="0">
              <a:buNone/>
            </a:pPr>
            <a:r>
              <a:rPr lang="ru-RU" sz="3600" b="1" dirty="0">
                <a:solidFill>
                  <a:srgbClr val="BC3404"/>
                </a:solidFill>
              </a:rPr>
              <a:t>Спасибо за внимание!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DBD831DC-3367-B24B-A79F-C88665AF0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42905" cy="6877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26942C-1028-D44D-BB1F-C2CF746C800E}"/>
              </a:ext>
            </a:extLst>
          </p:cNvPr>
          <p:cNvSpPr txBox="1"/>
          <p:nvPr/>
        </p:nvSpPr>
        <p:spPr>
          <a:xfrm flipV="1">
            <a:off x="5171704" y="2087427"/>
            <a:ext cx="924296" cy="43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7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4294967295"/>
          </p:nvPr>
        </p:nvSpPr>
        <p:spPr>
          <a:xfrm>
            <a:off x="4898048" y="1417637"/>
            <a:ext cx="6238875" cy="402272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«Все, что выучил малыш в период дошкольного детства, он запомнит на всю жизнь, если образование, полученное в детском саду, перерастет закономерно в последующую ступень - образование в школе». Е.Ю.Протасова.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719B00F-9FCB-C841-9F4E-559037790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64" y="-19394"/>
            <a:ext cx="4453245" cy="68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4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4294967295"/>
          </p:nvPr>
        </p:nvSpPr>
        <p:spPr>
          <a:xfrm>
            <a:off x="5080928" y="1417636"/>
            <a:ext cx="6238875" cy="402272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Раннее знакомство со вторым языком и отраженной в нём культурой можно рассматривать, как инвестицию в дальнейшее благополучие ребёнка. Овладение иностранным языком, являясь одной из важнейших составляющих процесса социализации, содействует эффективной адаптации дошкольника к условиям поликультурной среды и успешной индивидуализации в ней.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FC79FD8-AA55-1949-A2BC-EFA7B0D4C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2435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6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ru-RU" dirty="0"/>
              <a:t>Слайд 4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Программа направлена на поэтапное формирование элементарных навыков общения детей в детском саду с 4 лет до 7 лет. Таким образом, программа дает возможность получить непрерывное языковое образование и создает благоприятные условия для общего развития детей.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88A7FFF-2DF5-B845-84C9-9A9F0EB54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6"/>
            <a:ext cx="5676965" cy="68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4294967295"/>
          </p:nvPr>
        </p:nvSpPr>
        <p:spPr>
          <a:xfrm>
            <a:off x="4926184" y="1542219"/>
            <a:ext cx="6238875" cy="402272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Работа направлена на решение следующих задач: воспитание у детей интереса к изучению иностранного языка; формирование навыков учебной деятельности; - формирование умения коллективно решать поставленные задачи; развитие коммуникативных функций детей, в том числе умение общаться; развитие речевых способностей (фонематического слуха, чувства языка, способности к имитации и др.), развитие речевого мышления;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E30CADC-C2C1-A34F-B762-100D5E86C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387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8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4294967295"/>
          </p:nvPr>
        </p:nvSpPr>
        <p:spPr>
          <a:xfrm>
            <a:off x="4842906" y="1398239"/>
            <a:ext cx="6238875" cy="4022725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ru-RU" sz="2000" dirty="0"/>
              <a:t>развитие речевого аппарата (овладение англоязычными звуками, которых нет в родном языке, способствует развитию и сохранению гибкости речевого аппарата детей) и развитие речи дошкольников в целом; развитие мышления, так как в процессе изучения английского языка дети вольно или невольно анализируют, сравнивают его с родным языком, т.е. непрерывно осуществляется мыслительный процесс; обогащение словаря: расширение словарного запасаза счет усвоения англоязычной лексики; приобретение элементарных страноведческих знаний о странах изучаемого языка; развитие таких психических процессов, как внимание, память, воображение, воля, задействованных при изучении английского языка.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71F6AF2-5290-7440-B4EE-75143EC41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97"/>
            <a:ext cx="48429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2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4294967295"/>
          </p:nvPr>
        </p:nvSpPr>
        <p:spPr>
          <a:xfrm>
            <a:off x="4876802" y="1176459"/>
            <a:ext cx="6238875" cy="402272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Практические цели обучения по отдельным видам речевой деятельности: 1. Аудирование : -понимать на слух иноязычную речь в нормальном темпе, построенную на программном материале; - понимать указания воспитателя, связанные с ведением занятия; - понимать вопросы и просьбы, обращенные к детям, и выражать понимание репликами согласия и несогласия;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899FB55-98E7-DA4E-8977-7B9BF82A5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015"/>
            <a:ext cx="4972793" cy="54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7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4294967295"/>
          </p:nvPr>
        </p:nvSpPr>
        <p:spPr>
          <a:xfrm>
            <a:off x="5052793" y="1317137"/>
            <a:ext cx="6238875" cy="402272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2. Говорение : - решать элементарные коммуникативные задачи ( вопросно – ответные единицы, просьба – ответная реакция, распоряжение и др.); - уметь отвечать на вопросы различных видов и задавать их; - уметь без предварительной подготовки высказываться в соответствии с представленными ситуациями в пределах программного материала.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0C9A160-0542-CC48-A480-7C1BD94E8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686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2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ru-RU" dirty="0"/>
              <a:t>Слайд 9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Модель раннего обучения детей английскому языку в системе взаимодействия Педагог Дети Воспитатели Родители.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D6E73D5-D6AB-2742-888F-E9245FD9B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6"/>
            <a:ext cx="5676966" cy="68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33227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LightSeedLeftStep">
      <a:dk1>
        <a:srgbClr val="000000"/>
      </a:dk1>
      <a:lt1>
        <a:srgbClr val="FFFFFF"/>
      </a:lt1>
      <a:dk2>
        <a:srgbClr val="412425"/>
      </a:dk2>
      <a:lt2>
        <a:srgbClr val="E8E2E4"/>
      </a:lt2>
      <a:accent1>
        <a:srgbClr val="80AA9F"/>
      </a:accent1>
      <a:accent2>
        <a:srgbClr val="75AC87"/>
      </a:accent2>
      <a:accent3>
        <a:srgbClr val="85AB82"/>
      </a:accent3>
      <a:accent4>
        <a:srgbClr val="8FAA74"/>
      </a:accent4>
      <a:accent5>
        <a:srgbClr val="A1A47C"/>
      </a:accent5>
      <a:accent6>
        <a:srgbClr val="B29F79"/>
      </a:accent6>
      <a:hlink>
        <a:srgbClr val="AE697B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Algerian</vt:lpstr>
      <vt:lpstr>Arial</vt:lpstr>
      <vt:lpstr>Calibri</vt:lpstr>
      <vt:lpstr>Univers Condensed Light</vt:lpstr>
      <vt:lpstr>Walbaum Display Light</vt:lpstr>
      <vt:lpstr>AngleLinesVTI</vt:lpstr>
      <vt:lpstr>Презентация PowerPoint</vt:lpstr>
      <vt:lpstr>Презентация PowerPoint</vt:lpstr>
      <vt:lpstr>Презентация PowerPoint</vt:lpstr>
      <vt:lpstr>Слайд 4</vt:lpstr>
      <vt:lpstr>Презентация PowerPoint</vt:lpstr>
      <vt:lpstr>Презентация PowerPoint</vt:lpstr>
      <vt:lpstr>Презентация PowerPoint</vt:lpstr>
      <vt:lpstr>Презентация PowerPoint</vt:lpstr>
      <vt:lpstr>Слайд 9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Неизвестный пользователь</dc:creator>
  <cp:lastModifiedBy>User</cp:lastModifiedBy>
  <cp:revision>8</cp:revision>
  <dcterms:created xsi:type="dcterms:W3CDTF">2021-12-02T17:12:18Z</dcterms:created>
  <dcterms:modified xsi:type="dcterms:W3CDTF">2023-06-18T06:26:25Z</dcterms:modified>
</cp:coreProperties>
</file>