
<file path=[Content_Types].xml><?xml version="1.0" encoding="utf-8"?>
<Types xmlns="http://schemas.openxmlformats.org/package/2006/content-types">
  <Default Extension="png" ContentType="image/png"/>
  <Default Extension="webp" ContentType="image/web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929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746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626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8921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71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566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901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06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049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076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74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577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816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392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823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182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573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E038662-887C-4197-897B-11D4EC94BFC7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D3EF36-AC27-44C5-A875-6D13FB39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4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eb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A49C1-8AC8-FF1A-0A55-6FB6D6BC9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3791" y="267287"/>
            <a:ext cx="8689976" cy="2574388"/>
          </a:xfrm>
        </p:spPr>
        <p:txBody>
          <a:bodyPr>
            <a:normAutofit/>
          </a:bodyPr>
          <a:lstStyle/>
          <a:p>
            <a:r>
              <a:rPr lang="ru-RU" sz="5400" dirty="0"/>
              <a:t>Трудовое воспитание детей в ДОУ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614CD9-E7E9-82BC-F47C-DC86065ED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3794" y="5866228"/>
            <a:ext cx="4598206" cy="991772"/>
          </a:xfrm>
        </p:spPr>
        <p:txBody>
          <a:bodyPr>
            <a:normAutofit fontScale="25000" lnSpcReduction="20000"/>
          </a:bodyPr>
          <a:lstStyle/>
          <a:p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56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</a:t>
            </a:r>
          </a:p>
          <a:p>
            <a:pPr algn="l"/>
            <a:r>
              <a:rPr lang="ru-RU" sz="56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МБДОУ № 26 «Золотая рыбка» </a:t>
            </a:r>
            <a:r>
              <a:rPr lang="ru-RU" sz="56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Тельпиз</a:t>
            </a:r>
            <a:r>
              <a:rPr lang="ru-RU" sz="56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М.П</a:t>
            </a:r>
            <a:r>
              <a:rPr lang="ru-RU" sz="4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B556AA-ABD0-8904-F19C-CC6E0E8B0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233" y="1786597"/>
            <a:ext cx="7990449" cy="431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09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6A5FA-8D1A-1C6C-647B-B915264A7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268712"/>
            <a:ext cx="10364451" cy="1596177"/>
          </a:xfrm>
        </p:spPr>
        <p:txBody>
          <a:bodyPr/>
          <a:lstStyle/>
          <a:p>
            <a:r>
              <a:rPr lang="ru-RU" sz="4400" i="0" cap="none" dirty="0">
                <a:solidFill>
                  <a:schemeClr val="bg2">
                    <a:lumMod val="75000"/>
                  </a:schemeClr>
                </a:solidFill>
                <a:effectLst/>
                <a:latin typeface="Impact" panose="020B0806030902050204" pitchFamily="34" charset="0"/>
              </a:rPr>
              <a:t>Хозяйственно - бытовой труд</a:t>
            </a:r>
            <a:r>
              <a:rPr lang="ru-RU" sz="3600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ru-RU" sz="3600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9563F13-7975-5B57-618E-EFCC3DB48E2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681" y="1167984"/>
            <a:ext cx="3713815" cy="508235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197CB7-01DA-DC89-FA0E-7B72C80D3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39" y="1167984"/>
            <a:ext cx="3713815" cy="50823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8CDBAB-4F8F-1EAA-ED51-3137EEFCE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" y="1167984"/>
            <a:ext cx="3713815" cy="50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23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B44DA-38D5-F9AE-5DAF-04378933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/>
          <a:lstStyle/>
          <a:p>
            <a:r>
              <a:rPr lang="ru-RU" sz="4400" i="0" cap="none" dirty="0">
                <a:solidFill>
                  <a:schemeClr val="bg2">
                    <a:lumMod val="75000"/>
                  </a:schemeClr>
                </a:solidFill>
                <a:effectLst/>
                <a:latin typeface="Impact" panose="020B0806030902050204" pitchFamily="34" charset="0"/>
              </a:rPr>
              <a:t>Труд в природе</a:t>
            </a:r>
            <a:r>
              <a:rPr lang="ru-RU" sz="3600" cap="none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3600" cap="none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BFC97AF-3CA5-8C39-2E7A-C18310B4546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428" y="1716881"/>
            <a:ext cx="3582572" cy="440256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755DF3-100C-B98E-56E5-0F29589BFF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03" y="1294227"/>
            <a:ext cx="3723252" cy="48252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BD9546-4C96-68BB-0240-C27E1350A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900332"/>
            <a:ext cx="4145282" cy="52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2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CC55364-04A0-3974-F5DC-B4561B10E5F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9337" y="2116018"/>
            <a:ext cx="5760721" cy="372324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F32123-7F09-48DA-E499-2FE40FD5A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7635" y="2036299"/>
            <a:ext cx="5760719" cy="38826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7352FD-665E-6367-0C8A-1F7D127E09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3788" y="2036297"/>
            <a:ext cx="5760719" cy="38826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59224B-C507-73CB-8EF3-27E4FB9D262A}"/>
              </a:ext>
            </a:extLst>
          </p:cNvPr>
          <p:cNvSpPr txBox="1"/>
          <p:nvPr/>
        </p:nvSpPr>
        <p:spPr>
          <a:xfrm>
            <a:off x="4073840" y="46483"/>
            <a:ext cx="60983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i="0" cap="none" dirty="0">
                <a:solidFill>
                  <a:schemeClr val="bg2">
                    <a:lumMod val="75000"/>
                  </a:schemeClr>
                </a:solidFill>
                <a:effectLst/>
                <a:latin typeface="Impact" panose="020B0806030902050204" pitchFamily="34" charset="0"/>
              </a:rPr>
              <a:t>Труд в природе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525067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AF040-6EC2-79BB-2B24-9816BA92C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268712"/>
            <a:ext cx="10364451" cy="1222463"/>
          </a:xfrm>
        </p:spPr>
        <p:txBody>
          <a:bodyPr/>
          <a:lstStyle/>
          <a:p>
            <a:r>
              <a:rPr lang="ru-RU" sz="4400" i="0" cap="none" dirty="0">
                <a:solidFill>
                  <a:schemeClr val="bg2">
                    <a:lumMod val="75000"/>
                  </a:schemeClr>
                </a:solidFill>
                <a:effectLst/>
                <a:latin typeface="Impact" panose="020B0806030902050204" pitchFamily="34" charset="0"/>
              </a:rPr>
              <a:t>Ручной и художественный труд</a:t>
            </a:r>
            <a:r>
              <a:rPr lang="ru-RU" sz="3600" cap="none" dirty="0"/>
              <a:t/>
            </a:r>
            <a:br>
              <a:rPr lang="ru-RU" sz="3600" cap="none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1267848-62CD-CC76-B09E-FE75F6B1E4F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1" y="1097280"/>
            <a:ext cx="3780957" cy="549200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C9F45-D0FE-FF4D-6A5B-D33423B72D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6"/>
          <a:stretch/>
        </p:blipFill>
        <p:spPr>
          <a:xfrm>
            <a:off x="4315297" y="1097280"/>
            <a:ext cx="3780957" cy="54920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199CC9-2F7A-5810-A843-E159C6CAA50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803" y="1082657"/>
            <a:ext cx="3611371" cy="54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11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15497E-09D4-879D-BCAB-B7EBFD04E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84" y="0"/>
            <a:ext cx="10364451" cy="106680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bg2">
                    <a:lumMod val="75000"/>
                  </a:schemeClr>
                </a:solidFill>
                <a:latin typeface="Impact" panose="020B0806030902050204" pitchFamily="34" charset="0"/>
              </a:rPr>
              <a:t>Мамины помощники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7ECE3A7-564F-A076-C9FD-6CF2E4B8ABD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40" y="3987384"/>
            <a:ext cx="2971147" cy="2870616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4B0895-7031-29C3-B4B4-074864066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14" y="803848"/>
            <a:ext cx="3147206" cy="41447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740A60-26A0-A3A6-C435-68C3093F40B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1" y="3429000"/>
            <a:ext cx="2863121" cy="30592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442DDC-AF7D-8F42-86AE-1AC8F04FF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193" y="413479"/>
            <a:ext cx="3147205" cy="35739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10D11E2-ADD0-93B7-4480-D96A3483592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7" y="413479"/>
            <a:ext cx="2863121" cy="28406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0FB5E8-F0B8-6BD3-303C-25EFAA17164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636" y="803849"/>
            <a:ext cx="2971148" cy="3877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5FE3917-9730-3645-D6DB-49BCF198F72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671" y="4437089"/>
            <a:ext cx="3147206" cy="263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23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FA6A6-3D16-C366-2F92-F06D841A1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524" y="344659"/>
            <a:ext cx="10364451" cy="1596177"/>
          </a:xfrm>
        </p:spPr>
        <p:txBody>
          <a:bodyPr>
            <a:normAutofit/>
          </a:bodyPr>
          <a:lstStyle/>
          <a:p>
            <a:r>
              <a:rPr lang="ru-RU" sz="4400" b="0" i="0" dirty="0">
                <a:solidFill>
                  <a:schemeClr val="bg2">
                    <a:lumMod val="75000"/>
                  </a:schemeClr>
                </a:solidFill>
                <a:effectLst/>
                <a:latin typeface="Impact" panose="020B0806030902050204" pitchFamily="34" charset="0"/>
              </a:rPr>
              <a:t>Компоненты трудовой деятельности</a:t>
            </a:r>
            <a:endParaRPr lang="ru-RU" sz="4400" dirty="0">
              <a:solidFill>
                <a:schemeClr val="bg2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A641CEB-7EF7-F883-0B70-6D10F1B4FC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149" y="1976004"/>
            <a:ext cx="10363826" cy="4537337"/>
          </a:xfrm>
        </p:spPr>
        <p:txBody>
          <a:bodyPr>
            <a:norm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ru-RU" b="0" i="0" cap="none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Мотив - это причина, побуждающая к трудовой деятельности или заинтересовывающий момент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ru-RU" b="0" i="0" cap="none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Цель - это то, к чему надо стремиться.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ru-RU" b="0" i="0" cap="none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Трудовые действия – это то, при помощи чего осуществляется цель и достигается результат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ru-RU" b="0" i="0" cap="none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- это умение предвидеть предстоящую работу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ru-RU" b="0" i="0" cap="none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- это показатель завершения работы, фактор, помогающий воспитывать у детей интерес к труду.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726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E07B1-AC83-FC42-3C4A-E3B05AF65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17" y="140677"/>
            <a:ext cx="10364451" cy="1181686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bg2">
                    <a:lumMod val="75000"/>
                  </a:schemeClr>
                </a:solidFill>
                <a:latin typeface="Impact" panose="020B0806030902050204" pitchFamily="34" charset="0"/>
              </a:rPr>
              <a:t>Формы организации труда детей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FB3D65-A36E-0D0A-B295-0A2B2605DF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1232" y="1308295"/>
            <a:ext cx="10363826" cy="57741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sz="3200" b="1" i="0" u="none" strike="noStrike" cap="non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Дежурства </a:t>
            </a:r>
            <a:r>
              <a:rPr lang="ru-RU" sz="3200" b="0" i="0" u="none" strike="noStrike" cap="non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форма организации труда детей, предполагающая обязательное, выполнение ребенком работы, направленной на обслуживание коллектива. Дети поочередно включаются в разные виды дежурств, что обеспечивает систематичность их участие в труде. Назначение и смена дежурных происходит ежедневно. Дежурства ставят ребенка в условия обязательного выполнения определенных дел, нужных для коллектива. Это позволяет воспитывать у детей ответственность перед коллективом, заботливость, а также понимание необходимости своей работы для всех.</a:t>
            </a:r>
            <a:endParaRPr lang="ru-RU" sz="3200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200" b="1" i="0" u="none" strike="noStrike" cap="non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Поручения</a:t>
            </a:r>
            <a:r>
              <a:rPr lang="ru-RU" sz="3200" b="0" i="0" u="none" strike="noStrike" cap="non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- это задания, которые воспитатель эпизодически дает одному или нескольким детям, учитывая их возрастные и индивидуальные возможности, наличие опыта, а также воспитательные задачи. Выполнения трудовых поручений способствуют формированию у детей интереса к труду, чувства ответственности за порученное дело.</a:t>
            </a:r>
            <a:endParaRPr lang="ru-RU" sz="3200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0" u="none" strike="noStrike" cap="non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Коллективный труд </a:t>
            </a:r>
            <a:r>
              <a:rPr lang="ru-RU" sz="3200" b="0" i="0" u="none" strike="noStrike" cap="non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- коллективной можно назвать такую форму организации труда, при которой дети наряду с трудовыми задачами  решают и нравственные: договариваются о разделении труда, помогают друг другу в случае необходимости, «болеют» за качество общей, совместной работы.</a:t>
            </a:r>
            <a:endParaRPr lang="ru-RU" sz="3200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b="0" i="0" u="none" strike="noStrike" cap="non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Труд «общий» - при общей цели каждый ребенок выполняет какую-то часть работы самостоятельно                                                                          (объединяет общее задание и общий результат)</a:t>
            </a:r>
            <a:endParaRPr lang="ru-RU" sz="3200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b="0" i="0" u="none" strike="noStrike" cap="non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Труд «совместный» - наличие тесной зависимости от партнеров, темпа и качества деятельности.</a:t>
            </a:r>
            <a:endParaRPr lang="ru-RU" sz="3200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781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4CDC60-4552-FC7F-92E9-524589FB3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04735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ru-RU" sz="4400" b="1" i="0" dirty="0">
                <a:solidFill>
                  <a:schemeClr val="bg2">
                    <a:lumMod val="75000"/>
                  </a:schemeClr>
                </a:solidFill>
                <a:effectLst/>
                <a:latin typeface="Impact" panose="020B0806030902050204" pitchFamily="34" charset="0"/>
              </a:rPr>
              <a:t>Условия организации трудовой деятельности</a:t>
            </a:r>
            <a:r>
              <a:rPr lang="ru-RU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ru-RU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6AF3CB-091A-49CF-29A0-CE443076DB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3228" y="1701383"/>
            <a:ext cx="10363826" cy="5156617"/>
          </a:xfrm>
        </p:spPr>
        <p:txBody>
          <a:bodyPr>
            <a:normAutofit lnSpcReduction="10000"/>
          </a:bodyPr>
          <a:lstStyle/>
          <a:p>
            <a:pPr marL="457200" algn="l">
              <a:lnSpc>
                <a:spcPct val="110000"/>
              </a:lnSpc>
              <a:buFont typeface="+mj-lt"/>
              <a:buAutoNum type="arabicPeriod"/>
            </a:pPr>
            <a:r>
              <a:rPr lang="ru-RU" b="0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эмоционально положительной атмосферы (труд доставляет</a:t>
            </a:r>
            <a:r>
              <a:rPr lang="ru-RU" b="1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радость). Этому способствует музыкальное сопровождение: если дети заняты ручным трудом</a:t>
            </a:r>
            <a:r>
              <a:rPr lang="ru-RU" b="1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</a:t>
            </a:r>
            <a:r>
              <a:rPr lang="ru-RU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тихая, спокойная музыка, при уборке помещений – бодрая, громкая. Труд должен доставлять радость.</a:t>
            </a:r>
            <a:endParaRPr lang="ru-RU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l">
              <a:lnSpc>
                <a:spcPct val="110000"/>
              </a:lnSpc>
              <a:buFont typeface="+mj-lt"/>
              <a:buAutoNum type="arabicPeriod"/>
            </a:pPr>
            <a:r>
              <a:rPr lang="ru-RU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Совместный труд детей со взрослыми (с родителями, воспитателями).</a:t>
            </a:r>
            <a:endParaRPr lang="ru-RU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l">
              <a:lnSpc>
                <a:spcPct val="110000"/>
              </a:lnSpc>
              <a:buFont typeface="+mj-lt"/>
              <a:buAutoNum type="arabicPeriod"/>
            </a:pPr>
            <a:r>
              <a:rPr lang="ru-RU" b="0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Обсуждение результатов труда и поощрение</a:t>
            </a:r>
            <a:r>
              <a:rPr lang="ru-RU" b="1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(значки, медали).</a:t>
            </a:r>
            <a:endParaRPr lang="ru-RU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l">
              <a:lnSpc>
                <a:spcPct val="110000"/>
              </a:lnSpc>
              <a:buFont typeface="+mj-lt"/>
              <a:buAutoNum type="arabicPeriod"/>
            </a:pPr>
            <a:r>
              <a:rPr lang="ru-RU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материальной среды и трудового оборудования. Трудовое оборудование должно быть: подобрано в соответствии с возрастом; безопасно, не должно причинять вред здоровью и жизни ребёнка; хватать всем детям.</a:t>
            </a:r>
            <a:endParaRPr lang="ru-RU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l">
              <a:lnSpc>
                <a:spcPct val="110000"/>
              </a:lnSpc>
              <a:buFont typeface="+mj-lt"/>
              <a:buAutoNum type="arabicPeriod"/>
            </a:pPr>
            <a:r>
              <a:rPr lang="ru-RU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Учитывать возрастные особенности, индивидуальные интересы и склонности детей к тому или иному виду труда.                                                                                                     </a:t>
            </a:r>
            <a:endParaRPr lang="ru-RU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l">
              <a:lnSpc>
                <a:spcPct val="110000"/>
              </a:lnSpc>
              <a:buFont typeface="+mj-lt"/>
              <a:buAutoNum type="arabicPeriod"/>
            </a:pPr>
            <a:r>
              <a:rPr lang="ru-RU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Труд должен быть посильным.</a:t>
            </a:r>
            <a:endParaRPr lang="ru-RU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l">
              <a:lnSpc>
                <a:spcPct val="110000"/>
              </a:lnSpc>
              <a:buFont typeface="+mj-lt"/>
              <a:buAutoNum type="arabicPeriod"/>
            </a:pPr>
            <a:r>
              <a:rPr lang="ru-RU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Трудом нельзя наказывать.</a:t>
            </a:r>
            <a:endParaRPr lang="ru-RU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071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DCE6325-8812-4159-DD15-37078C7F94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4121" y="523303"/>
            <a:ext cx="6541335" cy="40187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0" i="0" cap="none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«Дайте детям радость труда. Эту радость ему несут успех, осознание своей умелости и значимости выполняемой работы, возможность доставлять радость другим». </a:t>
            </a:r>
            <a:r>
              <a:rPr lang="ru-RU" sz="320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</a:t>
            </a:r>
            <a:r>
              <a:rPr lang="ru-RU" sz="3200" b="0" i="0" cap="none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В.А.Сухомлинский</a:t>
            </a:r>
            <a:r>
              <a:rPr lang="ru-RU" sz="3200" b="0" i="0" cap="none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  <a:endParaRPr lang="ru-RU" sz="3200" cap="none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BB0BBE-D3A4-6B57-012C-838E86B39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973" y="2839283"/>
            <a:ext cx="6240906" cy="401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824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84FC1-69DF-50B0-6127-B98761CF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2" y="196948"/>
            <a:ext cx="4543864" cy="6541477"/>
          </a:xfrm>
        </p:spPr>
        <p:txBody>
          <a:bodyPr>
            <a:normAutofit/>
          </a:bodyPr>
          <a:lstStyle/>
          <a:p>
            <a:r>
              <a:rPr lang="ru-RU" sz="3200" i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0" i="1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труда и любовь к нему - лучшее наследство, которое может оставить своим детям и бедный и богач»                                                                </a:t>
            </a:r>
            <a:br>
              <a:rPr lang="ru-RU" sz="3200" b="0" i="1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1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0" i="1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1" cap="non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К.Д.Ушинский</a:t>
            </a:r>
            <a:endParaRPr lang="ru-RU" sz="3200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D40BCA-2D1C-807B-3E47-E013F6419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78" y="0"/>
            <a:ext cx="7001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63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BBFF0-3BEA-6CCE-3D9F-4F95C1ECF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281354"/>
            <a:ext cx="6907237" cy="6576646"/>
          </a:xfrm>
        </p:spPr>
        <p:txBody>
          <a:bodyPr>
            <a:normAutofit/>
          </a:bodyPr>
          <a:lstStyle/>
          <a:p>
            <a:r>
              <a:rPr lang="ru-RU" b="0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Трудовое воспитание в ДОУ- важное средство всестороннего развития личности дошкольника посредством ознакомления с трудом взрослых, приобщения детей к доступной трудовой деятельности.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86C95ED-8E9C-9E90-4AB1-393DE736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991" y="1533378"/>
            <a:ext cx="4089009" cy="532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676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BD407-7356-EC44-B48E-C37B0189F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76" y="260252"/>
            <a:ext cx="5739620" cy="1104315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bg2">
                    <a:lumMod val="75000"/>
                  </a:schemeClr>
                </a:solidFill>
                <a:latin typeface="Impact" panose="020B0806030902050204" pitchFamily="34" charset="0"/>
              </a:rPr>
              <a:t>Актуальность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413332-D200-0B1C-F641-166BB17C1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1364567"/>
            <a:ext cx="7913493" cy="5233181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70000"/>
              </a:lnSpc>
            </a:pPr>
            <a:r>
              <a:rPr lang="ru-RU" sz="8000" cap="none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8000" b="0" i="0" cap="none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рудовое воспитание детей дошкольного возраста — это деятельность, которая направлена на развитие </a:t>
            </a:r>
            <a:r>
              <a:rPr lang="ru-RU" sz="8000" b="0" i="0" cap="none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обще-трудовых </a:t>
            </a:r>
            <a:r>
              <a:rPr lang="ru-RU" sz="8000" b="0" i="0" cap="none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способностей, формирование психологической готовности, ответственного отношения к труду и продуктам его производства, а также влияющая на умственное и физическое развитие ребенка. Проблемы трудового воспитания достаточно актуальны для детей дошкольного возраста, так как на этом этапе у ребенка происходит формирование личностных качеств, умений и стремления к труду. </a:t>
            </a:r>
            <a:r>
              <a:rPr lang="ru-RU" sz="8000" cap="none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8000" b="0" i="0" cap="none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есформированность их на данном возрастном этапе становится препятствием в учебно-познавательной деятельности и последующей адаптации в самостоятельной трудовой </a:t>
            </a:r>
            <a:r>
              <a:rPr lang="ru-RU" sz="8000" cap="none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8000" b="0" i="0" cap="none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0624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C8C4C-9667-5178-1CFE-866AF7CD0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6724" y="942074"/>
            <a:ext cx="4642963" cy="159617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bg2">
                    <a:lumMod val="75000"/>
                  </a:schemeClr>
                </a:solidFill>
                <a:latin typeface="Impact" panose="020B0806030902050204" pitchFamily="34" charset="0"/>
              </a:rPr>
              <a:t>Цель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BC9D0-2F88-BB25-6F5A-540D0D7A42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7667518" cy="3872391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3200" cap="none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3200" b="0" i="0" cap="none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положительного отношения к труду через ознакомление детей с трудом взрослых и </a:t>
            </a:r>
            <a:r>
              <a:rPr lang="ru-RU" sz="3200" b="0" i="0" cap="none" dirty="0" smtClean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непосредственное участие </a:t>
            </a:r>
            <a:r>
              <a:rPr lang="ru-RU" sz="3200" b="0" i="0" cap="none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посильной трудовой деятельности в детском саду и дома.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073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9B98-D7DB-D80A-3290-4DFCBDD4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81" y="517697"/>
            <a:ext cx="3236194" cy="159617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bg2">
                    <a:lumMod val="75000"/>
                  </a:schemeClr>
                </a:solidFill>
                <a:latin typeface="Impact" panose="020B0806030902050204" pitchFamily="34" charset="0"/>
              </a:rPr>
              <a:t>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411194-6842-ABBC-3507-2C48043486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2081" y="2113874"/>
            <a:ext cx="10818681" cy="4188452"/>
          </a:xfrm>
        </p:spPr>
        <p:txBody>
          <a:bodyPr>
            <a:normAutofit/>
          </a:bodyPr>
          <a:lstStyle/>
          <a:p>
            <a:pPr marL="57150" indent="-285750" algn="l">
              <a:buFont typeface="Wingdings" panose="05000000000000000000" pitchFamily="2" charset="2"/>
              <a:buChar char="ü"/>
            </a:pPr>
            <a:r>
              <a:rPr lang="ru-RU" sz="2400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позитивных установок к различным видам труда и творчества;</a:t>
            </a:r>
            <a:endParaRPr lang="ru-RU" sz="2400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indent="-285750" algn="l">
              <a:buFont typeface="Wingdings" panose="05000000000000000000" pitchFamily="2" charset="2"/>
              <a:buChar char="ü"/>
            </a:pPr>
            <a:r>
              <a:rPr lang="ru-RU" sz="2400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воспитание ценностного отношения к собственному труду, труду других людей и его результатам;</a:t>
            </a:r>
            <a:endParaRPr lang="ru-RU" sz="2400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indent="-285750" algn="l">
              <a:buFont typeface="Wingdings" panose="05000000000000000000" pitchFamily="2" charset="2"/>
              <a:buChar char="ü"/>
            </a:pPr>
            <a:r>
              <a:rPr lang="ru-RU" sz="2400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личности ребенка в аспекте труда и творчества. </a:t>
            </a:r>
            <a:r>
              <a:rPr lang="ru-RU" sz="2400" b="0" i="0" u="none" strike="noStrike" cap="non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b="0" i="0" u="none" strike="noStrike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 инициативы, способности самостоятельно себя реализовать в различных видах труда и </a:t>
            </a:r>
            <a:r>
              <a:rPr lang="ru-RU" sz="2400" b="0" i="0" u="none" strike="noStrike" cap="non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творчества.</a:t>
            </a:r>
            <a:endParaRPr lang="ru-RU" sz="2400" b="0" i="0" cap="non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696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244A3-146A-BE6A-14E7-202D4C662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942074"/>
            <a:ext cx="10364451" cy="1210283"/>
          </a:xfrm>
        </p:spPr>
        <p:txBody>
          <a:bodyPr/>
          <a:lstStyle/>
          <a:p>
            <a:r>
              <a:rPr lang="ru-RU" sz="44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Impact" panose="020B0806030902050204" pitchFamily="34" charset="0"/>
              </a:rPr>
              <a:t>Виды детского труда: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80FF55-5389-E59F-0251-B2207B99FF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6098" y="2648447"/>
            <a:ext cx="5331656" cy="29223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800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Самообслуживание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Хозяйственно - бытовой труд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Труд в природе</a:t>
            </a:r>
            <a:endParaRPr lang="ru-RU" sz="2800" cap="none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Ручной и художественный труд</a:t>
            </a:r>
            <a:endParaRPr lang="ru-RU" sz="2800" cap="non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8C9C48-A543-77B5-FE31-65DE773A7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228" y="2152357"/>
            <a:ext cx="6325772" cy="469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74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2497D-6145-A3A6-6AAE-1CA207C86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83" y="0"/>
            <a:ext cx="10364451" cy="106680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bg2">
                    <a:lumMod val="75000"/>
                  </a:schemeClr>
                </a:solidFill>
                <a:latin typeface="Impact" panose="020B0806030902050204" pitchFamily="34" charset="0"/>
              </a:rPr>
              <a:t>Самообслуживание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BA4318-5A5F-D8E7-566D-485202F2C97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32" y="1066801"/>
            <a:ext cx="4230311" cy="505264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6AFD99-0761-7355-CFB7-FD8EF3BE8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86" y="1066801"/>
            <a:ext cx="4230311" cy="505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7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D650FD59-B5CC-C9C0-D2BB-4FA6A39B71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19" y="1304065"/>
            <a:ext cx="5040921" cy="55539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B6F0D9-00D9-F99E-C938-813DABFE41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20" y="497132"/>
            <a:ext cx="5776303" cy="455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70938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222</TotalTime>
  <Words>323</Words>
  <Application>Microsoft Office PowerPoint</Application>
  <PresentationFormat>Широкоэкранный</PresentationFormat>
  <Paragraphs>46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Impact</vt:lpstr>
      <vt:lpstr>Monotype Corsiva</vt:lpstr>
      <vt:lpstr>Times New Roman</vt:lpstr>
      <vt:lpstr>Tw Cen MT</vt:lpstr>
      <vt:lpstr>Wingdings</vt:lpstr>
      <vt:lpstr>Капля</vt:lpstr>
      <vt:lpstr>Трудовое воспитание детей в ДОУ  </vt:lpstr>
      <vt:lpstr>«Возможность труда и любовь к нему - лучшее наследство, которое может оставить своим детям и бедный и богач»                                                                  К.Д.Ушинский</vt:lpstr>
      <vt:lpstr>Трудовое воспитание в ДОУ- важное средство всестороннего развития личности дошкольника посредством ознакомления с трудом взрослых, приобщения детей к доступной трудовой деятельности.</vt:lpstr>
      <vt:lpstr>Актуальность</vt:lpstr>
      <vt:lpstr>Цель</vt:lpstr>
      <vt:lpstr>Задачи</vt:lpstr>
      <vt:lpstr>Виды детского труда: </vt:lpstr>
      <vt:lpstr>Самообслуживание</vt:lpstr>
      <vt:lpstr>Презентация PowerPoint</vt:lpstr>
      <vt:lpstr>Хозяйственно - бытовой труд </vt:lpstr>
      <vt:lpstr>Труд в природе </vt:lpstr>
      <vt:lpstr>Презентация PowerPoint</vt:lpstr>
      <vt:lpstr>Ручной и художественный труд </vt:lpstr>
      <vt:lpstr>Мамины помощники</vt:lpstr>
      <vt:lpstr>Компоненты трудовой деятельности</vt:lpstr>
      <vt:lpstr>Формы организации труда детей</vt:lpstr>
      <vt:lpstr>Условия организации трудовой деятельности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Трудовое воспитание детей в ДОУ  </dc:title>
  <dc:creator>User</dc:creator>
  <cp:lastModifiedBy>User</cp:lastModifiedBy>
  <cp:revision>6</cp:revision>
  <dcterms:created xsi:type="dcterms:W3CDTF">2024-02-29T07:34:27Z</dcterms:created>
  <dcterms:modified xsi:type="dcterms:W3CDTF">2024-03-11T07:23:58Z</dcterms:modified>
</cp:coreProperties>
</file>