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832" r:id="rId2"/>
  </p:sldMasterIdLst>
  <p:sldIdLst>
    <p:sldId id="256" r:id="rId3"/>
    <p:sldId id="257" r:id="rId4"/>
    <p:sldId id="258" r:id="rId5"/>
    <p:sldId id="261" r:id="rId6"/>
    <p:sldId id="263" r:id="rId7"/>
    <p:sldId id="270" r:id="rId8"/>
    <p:sldId id="271" r:id="rId9"/>
    <p:sldId id="275" r:id="rId10"/>
    <p:sldId id="273" r:id="rId11"/>
    <p:sldId id="274" r:id="rId12"/>
    <p:sldId id="277" r:id="rId13"/>
    <p:sldId id="276" r:id="rId14"/>
    <p:sldId id="278" r:id="rId15"/>
    <p:sldId id="279" r:id="rId16"/>
    <p:sldId id="281" r:id="rId17"/>
    <p:sldId id="280" r:id="rId18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00"/>
    <a:srgbClr val="FFFF00"/>
    <a:srgbClr val="0033CC"/>
    <a:srgbClr val="2C0BF5"/>
    <a:srgbClr val="1D06C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8" name="Picture 11" descr="Pamyatka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3041-3D80-4D0E-A6D9-9334DED2C9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8AD26-DE52-4BA8-9569-51D3D65910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3D761-260B-430D-96AD-11EE72D2C9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5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12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2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765D-1B0E-4270-BC8E-C9C9CB9462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8703-DAF6-4D8F-A654-75C43FA1C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6D12-EC9E-482B-82DC-544668723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E2DF-7436-4A74-BD83-0694D08CA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9DD90-BFB6-452A-9E62-9903F987E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65F93-7D07-49C2-B548-570C1C07C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00F5-9BC1-48A4-9B44-F6E99F6575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47BD-1C66-4AF3-A0DF-423B6F2DA2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06D44-C8D9-49CE-BE3A-39F0465D8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7E2E6-AE23-45B2-AC3B-23E3D7209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D91D-8226-47ED-9C0F-2EA92CCFB3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260350"/>
            <a:ext cx="2063750" cy="5795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38850" cy="57959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7474E-C9ED-4871-B6FD-8A64AEC6E2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356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4038600" cy="210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54463"/>
            <a:ext cx="4038600" cy="210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67F3-E144-4431-9A44-0536EF4782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356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356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BD12-959E-44F0-BEC3-1C0FA3A3F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356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00213"/>
            <a:ext cx="4038600" cy="4356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3269-7B67-4304-8A8E-A1E7DB3CD2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4038600" cy="210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54463"/>
            <a:ext cx="4038600" cy="210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700213"/>
            <a:ext cx="4038600" cy="4356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E160-7ED7-47AD-8020-3F2D493126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260350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4038600" cy="210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4038600" cy="210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54463"/>
            <a:ext cx="4038600" cy="210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54463"/>
            <a:ext cx="4038600" cy="210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894D6-F79B-4B55-9D7F-D19A814AAE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B8DFD-160E-4054-8AA8-9F17AC5A72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BA907-1999-4032-9F98-E28E983B0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F0F6-0D5A-4C1F-90A7-1529B2899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AD82-6A40-4B59-89DA-C1EB35913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3167-95B0-47CE-B30A-E3505B9288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CF98-EEC0-4A56-842E-B0877BB6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07BB-DA35-486B-907C-0DE521F56B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http://www.silvercoffee.ru/images/articles/full/24/Pamyatka1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0787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0787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0787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78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8CD1B29-DDEE-4E65-B5A4-DCD7F28ABC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2" name="Picture 11" descr="http://www.silvercoffee.ru/images/articles/full/24/Pamyatka1.jpg"/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1057275" y="390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9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9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798D0A8-BD85-4A5A-A1D2-CD150BD2C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0995" name="Rectangle 51"/>
          <p:cNvSpPr>
            <a:spLocks noChangeArrowheads="1"/>
          </p:cNvSpPr>
          <p:nvPr/>
        </p:nvSpPr>
        <p:spPr bwMode="auto">
          <a:xfrm>
            <a:off x="1057275" y="390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dirty="0"/>
          </a:p>
        </p:txBody>
      </p:sp>
      <p:grpSp>
        <p:nvGrpSpPr>
          <p:cNvPr id="2054" name="Group 53"/>
          <p:cNvGrpSpPr>
            <a:grpSpLocks/>
          </p:cNvGrpSpPr>
          <p:nvPr/>
        </p:nvGrpSpPr>
        <p:grpSpPr bwMode="auto">
          <a:xfrm rot="-215207">
            <a:off x="5857875" y="371475"/>
            <a:ext cx="2947988" cy="5754688"/>
            <a:chOff x="3010" y="778"/>
            <a:chExt cx="1857" cy="3625"/>
          </a:xfrm>
        </p:grpSpPr>
        <p:sp>
          <p:nvSpPr>
            <p:cNvPr id="210998" name="Freeform 54"/>
            <p:cNvSpPr>
              <a:spLocks/>
            </p:cNvSpPr>
            <p:nvPr userDrawn="1"/>
          </p:nvSpPr>
          <p:spPr bwMode="ltGray">
            <a:xfrm rot="12185230" flipV="1">
              <a:off x="3533" y="775"/>
              <a:ext cx="1333" cy="1485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0999" name="Freeform 55"/>
            <p:cNvSpPr>
              <a:spLocks/>
            </p:cNvSpPr>
            <p:nvPr userDrawn="1"/>
          </p:nvSpPr>
          <p:spPr bwMode="ltGray">
            <a:xfrm rot="12185230" flipV="1">
              <a:off x="4028" y="1799"/>
              <a:ext cx="571" cy="5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00" name="Freeform 56"/>
            <p:cNvSpPr>
              <a:spLocks/>
            </p:cNvSpPr>
            <p:nvPr userDrawn="1"/>
          </p:nvSpPr>
          <p:spPr bwMode="ltGray">
            <a:xfrm rot="12185230" flipV="1">
              <a:off x="3637" y="2164"/>
              <a:ext cx="277" cy="24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01" name="Freeform 57"/>
            <p:cNvSpPr>
              <a:spLocks/>
            </p:cNvSpPr>
            <p:nvPr userDrawn="1"/>
          </p:nvSpPr>
          <p:spPr bwMode="ltGray">
            <a:xfrm rot="12185230" flipV="1">
              <a:off x="3978" y="974"/>
              <a:ext cx="245" cy="3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02" name="Freeform 58"/>
            <p:cNvSpPr>
              <a:spLocks/>
            </p:cNvSpPr>
            <p:nvPr userDrawn="1"/>
          </p:nvSpPr>
          <p:spPr bwMode="ltGray">
            <a:xfrm rot="12185230" flipV="1">
              <a:off x="3842" y="2207"/>
              <a:ext cx="103" cy="20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03" name="Freeform 59"/>
            <p:cNvSpPr>
              <a:spLocks/>
            </p:cNvSpPr>
            <p:nvPr userDrawn="1"/>
          </p:nvSpPr>
          <p:spPr bwMode="ltGray">
            <a:xfrm rot="12185230" flipV="1">
              <a:off x="3892" y="1324"/>
              <a:ext cx="12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04" name="Freeform 60"/>
            <p:cNvSpPr>
              <a:spLocks/>
            </p:cNvSpPr>
            <p:nvPr userDrawn="1"/>
          </p:nvSpPr>
          <p:spPr bwMode="ltGray">
            <a:xfrm rot="12185230" flipV="1">
              <a:off x="3010" y="2344"/>
              <a:ext cx="330" cy="20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11005" name="Freeform 61"/>
          <p:cNvSpPr>
            <a:spLocks/>
          </p:cNvSpPr>
          <p:nvPr/>
        </p:nvSpPr>
        <p:spPr bwMode="ltGray">
          <a:xfrm rot="373331" flipH="1">
            <a:off x="34925" y="3106738"/>
            <a:ext cx="512763" cy="1030287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105" y="9"/>
              </a:cxn>
              <a:cxn ang="0">
                <a:pos x="115" y="27"/>
              </a:cxn>
              <a:cxn ang="0">
                <a:pos x="123" y="50"/>
              </a:cxn>
              <a:cxn ang="0">
                <a:pos x="128" y="78"/>
              </a:cxn>
              <a:cxn ang="0">
                <a:pos x="127" y="111"/>
              </a:cxn>
              <a:cxn ang="0">
                <a:pos x="116" y="145"/>
              </a:cxn>
              <a:cxn ang="0">
                <a:pos x="94" y="181"/>
              </a:cxn>
              <a:cxn ang="0">
                <a:pos x="60" y="217"/>
              </a:cxn>
              <a:cxn ang="0">
                <a:pos x="49" y="213"/>
              </a:cxn>
              <a:cxn ang="0">
                <a:pos x="38" y="210"/>
              </a:cxn>
              <a:cxn ang="0">
                <a:pos x="26" y="205"/>
              </a:cxn>
              <a:cxn ang="0">
                <a:pos x="16" y="201"/>
              </a:cxn>
              <a:cxn ang="0">
                <a:pos x="8" y="196"/>
              </a:cxn>
              <a:cxn ang="0">
                <a:pos x="2" y="190"/>
              </a:cxn>
              <a:cxn ang="0">
                <a:pos x="0" y="183"/>
              </a:cxn>
              <a:cxn ang="0">
                <a:pos x="1" y="178"/>
              </a:cxn>
              <a:cxn ang="0">
                <a:pos x="13" y="171"/>
              </a:cxn>
              <a:cxn ang="0">
                <a:pos x="29" y="161"/>
              </a:cxn>
              <a:cxn ang="0">
                <a:pos x="46" y="150"/>
              </a:cxn>
              <a:cxn ang="0">
                <a:pos x="63" y="134"/>
              </a:cxn>
              <a:cxn ang="0">
                <a:pos x="79" y="112"/>
              </a:cxn>
              <a:cxn ang="0">
                <a:pos x="91" y="83"/>
              </a:cxn>
              <a:cxn ang="0">
                <a:pos x="97" y="46"/>
              </a:cxn>
              <a:cxn ang="0">
                <a:pos x="94" y="0"/>
              </a:cxn>
            </a:cxnLst>
            <a:rect l="0" t="0" r="r" b="b"/>
            <a:pathLst>
              <a:path w="128" h="217">
                <a:moveTo>
                  <a:pt x="94" y="0"/>
                </a:moveTo>
                <a:lnTo>
                  <a:pt x="105" y="9"/>
                </a:lnTo>
                <a:lnTo>
                  <a:pt x="115" y="27"/>
                </a:lnTo>
                <a:lnTo>
                  <a:pt x="123" y="50"/>
                </a:lnTo>
                <a:lnTo>
                  <a:pt x="128" y="78"/>
                </a:lnTo>
                <a:lnTo>
                  <a:pt x="127" y="111"/>
                </a:lnTo>
                <a:lnTo>
                  <a:pt x="116" y="145"/>
                </a:lnTo>
                <a:lnTo>
                  <a:pt x="94" y="181"/>
                </a:lnTo>
                <a:lnTo>
                  <a:pt x="60" y="217"/>
                </a:lnTo>
                <a:lnTo>
                  <a:pt x="49" y="213"/>
                </a:lnTo>
                <a:lnTo>
                  <a:pt x="38" y="210"/>
                </a:lnTo>
                <a:lnTo>
                  <a:pt x="26" y="205"/>
                </a:lnTo>
                <a:lnTo>
                  <a:pt x="16" y="201"/>
                </a:lnTo>
                <a:lnTo>
                  <a:pt x="8" y="196"/>
                </a:lnTo>
                <a:lnTo>
                  <a:pt x="2" y="190"/>
                </a:lnTo>
                <a:lnTo>
                  <a:pt x="0" y="183"/>
                </a:lnTo>
                <a:lnTo>
                  <a:pt x="1" y="178"/>
                </a:lnTo>
                <a:lnTo>
                  <a:pt x="13" y="171"/>
                </a:lnTo>
                <a:lnTo>
                  <a:pt x="29" y="161"/>
                </a:lnTo>
                <a:lnTo>
                  <a:pt x="46" y="150"/>
                </a:lnTo>
                <a:lnTo>
                  <a:pt x="63" y="134"/>
                </a:lnTo>
                <a:lnTo>
                  <a:pt x="79" y="112"/>
                </a:lnTo>
                <a:lnTo>
                  <a:pt x="91" y="83"/>
                </a:lnTo>
                <a:lnTo>
                  <a:pt x="97" y="46"/>
                </a:lnTo>
                <a:lnTo>
                  <a:pt x="94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06" name="Freeform 62"/>
          <p:cNvSpPr>
            <a:spLocks/>
          </p:cNvSpPr>
          <p:nvPr/>
        </p:nvSpPr>
        <p:spPr bwMode="ltGray">
          <a:xfrm>
            <a:off x="266700" y="2000250"/>
            <a:ext cx="1998663" cy="2432050"/>
          </a:xfrm>
          <a:custGeom>
            <a:avLst/>
            <a:gdLst/>
            <a:ahLst/>
            <a:cxnLst>
              <a:cxn ang="0">
                <a:pos x="891" y="1532"/>
              </a:cxn>
              <a:cxn ang="0">
                <a:pos x="954" y="1452"/>
              </a:cxn>
              <a:cxn ang="0">
                <a:pos x="1032" y="1338"/>
              </a:cxn>
              <a:cxn ang="0">
                <a:pos x="1115" y="1188"/>
              </a:cxn>
              <a:cxn ang="0">
                <a:pos x="1194" y="1023"/>
              </a:cxn>
              <a:cxn ang="0">
                <a:pos x="1244" y="841"/>
              </a:cxn>
              <a:cxn ang="0">
                <a:pos x="1259" y="647"/>
              </a:cxn>
              <a:cxn ang="0">
                <a:pos x="1230" y="463"/>
              </a:cxn>
              <a:cxn ang="0">
                <a:pos x="1140" y="294"/>
              </a:cxn>
              <a:cxn ang="0">
                <a:pos x="1043" y="190"/>
              </a:cxn>
              <a:cxn ang="0">
                <a:pos x="961" y="109"/>
              </a:cxn>
              <a:cxn ang="0">
                <a:pos x="894" y="65"/>
              </a:cxn>
              <a:cxn ang="0">
                <a:pos x="786" y="18"/>
              </a:cxn>
              <a:cxn ang="0">
                <a:pos x="642" y="0"/>
              </a:cxn>
              <a:cxn ang="0">
                <a:pos x="440" y="23"/>
              </a:cxn>
              <a:cxn ang="0">
                <a:pos x="366" y="44"/>
              </a:cxn>
              <a:cxn ang="0">
                <a:pos x="292" y="58"/>
              </a:cxn>
              <a:cxn ang="0">
                <a:pos x="229" y="79"/>
              </a:cxn>
              <a:cxn ang="0">
                <a:pos x="178" y="103"/>
              </a:cxn>
              <a:cxn ang="0">
                <a:pos x="127" y="127"/>
              </a:cxn>
              <a:cxn ang="0">
                <a:pos x="82" y="158"/>
              </a:cxn>
              <a:cxn ang="0">
                <a:pos x="41" y="197"/>
              </a:cxn>
              <a:cxn ang="0">
                <a:pos x="0" y="243"/>
              </a:cxn>
              <a:cxn ang="0">
                <a:pos x="76" y="215"/>
              </a:cxn>
              <a:cxn ang="0">
                <a:pos x="144" y="194"/>
              </a:cxn>
              <a:cxn ang="0">
                <a:pos x="212" y="179"/>
              </a:cxn>
              <a:cxn ang="0">
                <a:pos x="280" y="164"/>
              </a:cxn>
              <a:cxn ang="0">
                <a:pos x="336" y="149"/>
              </a:cxn>
              <a:cxn ang="0">
                <a:pos x="397" y="149"/>
              </a:cxn>
              <a:cxn ang="0">
                <a:pos x="458" y="141"/>
              </a:cxn>
              <a:cxn ang="0">
                <a:pos x="511" y="146"/>
              </a:cxn>
              <a:cxn ang="0">
                <a:pos x="565" y="152"/>
              </a:cxn>
              <a:cxn ang="0">
                <a:pos x="618" y="166"/>
              </a:cxn>
              <a:cxn ang="0">
                <a:pos x="669" y="186"/>
              </a:cxn>
              <a:cxn ang="0">
                <a:pos x="715" y="205"/>
              </a:cxn>
              <a:cxn ang="0">
                <a:pos x="760" y="239"/>
              </a:cxn>
              <a:cxn ang="0">
                <a:pos x="811" y="267"/>
              </a:cxn>
              <a:cxn ang="0">
                <a:pos x="855" y="307"/>
              </a:cxn>
              <a:cxn ang="0">
                <a:pos x="899" y="348"/>
              </a:cxn>
              <a:cxn ang="0">
                <a:pos x="971" y="464"/>
              </a:cxn>
              <a:cxn ang="0">
                <a:pos x="1016" y="606"/>
              </a:cxn>
              <a:cxn ang="0">
                <a:pos x="1027" y="774"/>
              </a:cxn>
              <a:cxn ang="0">
                <a:pos x="1022" y="939"/>
              </a:cxn>
              <a:cxn ang="0">
                <a:pos x="1002" y="1117"/>
              </a:cxn>
              <a:cxn ang="0">
                <a:pos x="966" y="1279"/>
              </a:cxn>
              <a:cxn ang="0">
                <a:pos x="933" y="1421"/>
              </a:cxn>
              <a:cxn ang="0">
                <a:pos x="891" y="1532"/>
              </a:cxn>
            </a:cxnLst>
            <a:rect l="0" t="0" r="r" b="b"/>
            <a:pathLst>
              <a:path w="1259" h="1532">
                <a:moveTo>
                  <a:pt x="891" y="1532"/>
                </a:moveTo>
                <a:lnTo>
                  <a:pt x="954" y="1452"/>
                </a:lnTo>
                <a:lnTo>
                  <a:pt x="1032" y="1338"/>
                </a:lnTo>
                <a:lnTo>
                  <a:pt x="1115" y="1188"/>
                </a:lnTo>
                <a:lnTo>
                  <a:pt x="1194" y="1023"/>
                </a:lnTo>
                <a:lnTo>
                  <a:pt x="1244" y="841"/>
                </a:lnTo>
                <a:lnTo>
                  <a:pt x="1259" y="647"/>
                </a:lnTo>
                <a:lnTo>
                  <a:pt x="1230" y="463"/>
                </a:lnTo>
                <a:lnTo>
                  <a:pt x="1140" y="294"/>
                </a:lnTo>
                <a:lnTo>
                  <a:pt x="1043" y="190"/>
                </a:lnTo>
                <a:lnTo>
                  <a:pt x="961" y="109"/>
                </a:lnTo>
                <a:lnTo>
                  <a:pt x="894" y="65"/>
                </a:lnTo>
                <a:lnTo>
                  <a:pt x="786" y="18"/>
                </a:lnTo>
                <a:lnTo>
                  <a:pt x="642" y="0"/>
                </a:lnTo>
                <a:lnTo>
                  <a:pt x="440" y="23"/>
                </a:lnTo>
                <a:lnTo>
                  <a:pt x="366" y="44"/>
                </a:lnTo>
                <a:lnTo>
                  <a:pt x="292" y="58"/>
                </a:lnTo>
                <a:lnTo>
                  <a:pt x="229" y="79"/>
                </a:lnTo>
                <a:lnTo>
                  <a:pt x="178" y="103"/>
                </a:lnTo>
                <a:lnTo>
                  <a:pt x="127" y="127"/>
                </a:lnTo>
                <a:lnTo>
                  <a:pt x="82" y="158"/>
                </a:lnTo>
                <a:lnTo>
                  <a:pt x="41" y="197"/>
                </a:lnTo>
                <a:lnTo>
                  <a:pt x="0" y="243"/>
                </a:lnTo>
                <a:lnTo>
                  <a:pt x="76" y="215"/>
                </a:lnTo>
                <a:lnTo>
                  <a:pt x="144" y="194"/>
                </a:lnTo>
                <a:lnTo>
                  <a:pt x="212" y="179"/>
                </a:lnTo>
                <a:lnTo>
                  <a:pt x="280" y="164"/>
                </a:lnTo>
                <a:lnTo>
                  <a:pt x="336" y="149"/>
                </a:lnTo>
                <a:lnTo>
                  <a:pt x="397" y="149"/>
                </a:lnTo>
                <a:lnTo>
                  <a:pt x="458" y="141"/>
                </a:lnTo>
                <a:lnTo>
                  <a:pt x="511" y="146"/>
                </a:lnTo>
                <a:lnTo>
                  <a:pt x="565" y="152"/>
                </a:lnTo>
                <a:lnTo>
                  <a:pt x="618" y="166"/>
                </a:lnTo>
                <a:lnTo>
                  <a:pt x="669" y="186"/>
                </a:lnTo>
                <a:lnTo>
                  <a:pt x="715" y="205"/>
                </a:lnTo>
                <a:lnTo>
                  <a:pt x="760" y="239"/>
                </a:lnTo>
                <a:lnTo>
                  <a:pt x="811" y="267"/>
                </a:lnTo>
                <a:lnTo>
                  <a:pt x="855" y="307"/>
                </a:lnTo>
                <a:lnTo>
                  <a:pt x="899" y="348"/>
                </a:lnTo>
                <a:lnTo>
                  <a:pt x="971" y="464"/>
                </a:lnTo>
                <a:lnTo>
                  <a:pt x="1016" y="606"/>
                </a:lnTo>
                <a:lnTo>
                  <a:pt x="1027" y="774"/>
                </a:lnTo>
                <a:lnTo>
                  <a:pt x="1022" y="939"/>
                </a:lnTo>
                <a:lnTo>
                  <a:pt x="1002" y="1117"/>
                </a:lnTo>
                <a:lnTo>
                  <a:pt x="966" y="1279"/>
                </a:lnTo>
                <a:lnTo>
                  <a:pt x="933" y="1421"/>
                </a:lnTo>
                <a:lnTo>
                  <a:pt x="891" y="153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07" name="Freeform 63"/>
          <p:cNvSpPr>
            <a:spLocks/>
          </p:cNvSpPr>
          <p:nvPr/>
        </p:nvSpPr>
        <p:spPr bwMode="ltGray">
          <a:xfrm>
            <a:off x="0" y="4143375"/>
            <a:ext cx="1271588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69"/>
              </a:cxn>
              <a:cxn ang="0">
                <a:pos x="68" y="132"/>
              </a:cxn>
              <a:cxn ang="0">
                <a:pos x="110" y="188"/>
              </a:cxn>
              <a:cxn ang="0">
                <a:pos x="149" y="229"/>
              </a:cxn>
              <a:cxn ang="0">
                <a:pos x="192" y="278"/>
              </a:cxn>
              <a:cxn ang="0">
                <a:pos x="250" y="314"/>
              </a:cxn>
              <a:cxn ang="0">
                <a:pos x="308" y="336"/>
              </a:cxn>
              <a:cxn ang="0">
                <a:pos x="365" y="365"/>
              </a:cxn>
              <a:cxn ang="0">
                <a:pos x="430" y="381"/>
              </a:cxn>
              <a:cxn ang="0">
                <a:pos x="501" y="390"/>
              </a:cxn>
              <a:cxn ang="0">
                <a:pos x="573" y="392"/>
              </a:cxn>
              <a:cxn ang="0">
                <a:pos x="646" y="381"/>
              </a:cxn>
              <a:cxn ang="0">
                <a:pos x="726" y="362"/>
              </a:cxn>
              <a:cxn ang="0">
                <a:pos x="801" y="335"/>
              </a:cxn>
              <a:cxn ang="0">
                <a:pos x="731" y="377"/>
              </a:cxn>
              <a:cxn ang="0">
                <a:pos x="662" y="404"/>
              </a:cxn>
              <a:cxn ang="0">
                <a:pos x="594" y="432"/>
              </a:cxn>
              <a:cxn ang="0">
                <a:pos x="532" y="445"/>
              </a:cxn>
              <a:cxn ang="0">
                <a:pos x="471" y="459"/>
              </a:cxn>
              <a:cxn ang="0">
                <a:pos x="411" y="458"/>
              </a:cxn>
              <a:cxn ang="0">
                <a:pos x="350" y="458"/>
              </a:cxn>
              <a:cxn ang="0">
                <a:pos x="291" y="450"/>
              </a:cxn>
              <a:cxn ang="0">
                <a:pos x="244" y="436"/>
              </a:cxn>
              <a:cxn ang="0">
                <a:pos x="192" y="415"/>
              </a:cxn>
              <a:cxn ang="0">
                <a:pos x="145" y="394"/>
              </a:cxn>
              <a:cxn ang="0">
                <a:pos x="100" y="373"/>
              </a:cxn>
              <a:cxn ang="0">
                <a:pos x="60" y="347"/>
              </a:cxn>
              <a:cxn ang="0">
                <a:pos x="0" y="294"/>
              </a:cxn>
              <a:cxn ang="0">
                <a:pos x="0" y="0"/>
              </a:cxn>
            </a:cxnLst>
            <a:rect l="0" t="0" r="r" b="b"/>
            <a:pathLst>
              <a:path w="801" h="459">
                <a:moveTo>
                  <a:pt x="0" y="0"/>
                </a:moveTo>
                <a:lnTo>
                  <a:pt x="37" y="69"/>
                </a:lnTo>
                <a:lnTo>
                  <a:pt x="68" y="132"/>
                </a:lnTo>
                <a:lnTo>
                  <a:pt x="110" y="188"/>
                </a:lnTo>
                <a:lnTo>
                  <a:pt x="149" y="229"/>
                </a:lnTo>
                <a:lnTo>
                  <a:pt x="192" y="278"/>
                </a:lnTo>
                <a:lnTo>
                  <a:pt x="250" y="314"/>
                </a:lnTo>
                <a:lnTo>
                  <a:pt x="308" y="336"/>
                </a:lnTo>
                <a:lnTo>
                  <a:pt x="365" y="365"/>
                </a:lnTo>
                <a:lnTo>
                  <a:pt x="430" y="381"/>
                </a:lnTo>
                <a:lnTo>
                  <a:pt x="501" y="390"/>
                </a:lnTo>
                <a:lnTo>
                  <a:pt x="573" y="392"/>
                </a:lnTo>
                <a:lnTo>
                  <a:pt x="646" y="381"/>
                </a:lnTo>
                <a:lnTo>
                  <a:pt x="726" y="362"/>
                </a:lnTo>
                <a:lnTo>
                  <a:pt x="801" y="335"/>
                </a:lnTo>
                <a:lnTo>
                  <a:pt x="731" y="377"/>
                </a:lnTo>
                <a:lnTo>
                  <a:pt x="662" y="404"/>
                </a:lnTo>
                <a:lnTo>
                  <a:pt x="594" y="432"/>
                </a:lnTo>
                <a:lnTo>
                  <a:pt x="532" y="445"/>
                </a:lnTo>
                <a:lnTo>
                  <a:pt x="471" y="459"/>
                </a:lnTo>
                <a:lnTo>
                  <a:pt x="411" y="458"/>
                </a:lnTo>
                <a:lnTo>
                  <a:pt x="350" y="458"/>
                </a:lnTo>
                <a:lnTo>
                  <a:pt x="291" y="450"/>
                </a:lnTo>
                <a:lnTo>
                  <a:pt x="244" y="436"/>
                </a:lnTo>
                <a:lnTo>
                  <a:pt x="192" y="415"/>
                </a:lnTo>
                <a:lnTo>
                  <a:pt x="145" y="394"/>
                </a:lnTo>
                <a:lnTo>
                  <a:pt x="100" y="373"/>
                </a:lnTo>
                <a:lnTo>
                  <a:pt x="60" y="347"/>
                </a:lnTo>
                <a:lnTo>
                  <a:pt x="0" y="294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08" name="Freeform 64"/>
          <p:cNvSpPr>
            <a:spLocks/>
          </p:cNvSpPr>
          <p:nvPr/>
        </p:nvSpPr>
        <p:spPr bwMode="ltGray">
          <a:xfrm rot="373331" flipH="1">
            <a:off x="1425575" y="4532313"/>
            <a:ext cx="561975" cy="73660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25"/>
              </a:cxn>
              <a:cxn ang="0">
                <a:pos x="3" y="26"/>
              </a:cxn>
              <a:cxn ang="0">
                <a:pos x="14" y="29"/>
              </a:cxn>
              <a:cxn ang="0">
                <a:pos x="29" y="36"/>
              </a:cxn>
              <a:cxn ang="0">
                <a:pos x="46" y="47"/>
              </a:cxn>
              <a:cxn ang="0">
                <a:pos x="66" y="62"/>
              </a:cxn>
              <a:cxn ang="0">
                <a:pos x="84" y="80"/>
              </a:cxn>
              <a:cxn ang="0">
                <a:pos x="102" y="103"/>
              </a:cxn>
              <a:cxn ang="0">
                <a:pos x="116" y="132"/>
              </a:cxn>
              <a:cxn ang="0">
                <a:pos x="117" y="120"/>
              </a:cxn>
              <a:cxn ang="0">
                <a:pos x="115" y="107"/>
              </a:cxn>
              <a:cxn ang="0">
                <a:pos x="108" y="90"/>
              </a:cxn>
              <a:cxn ang="0">
                <a:pos x="99" y="74"/>
              </a:cxn>
              <a:cxn ang="0">
                <a:pos x="89" y="58"/>
              </a:cxn>
              <a:cxn ang="0">
                <a:pos x="78" y="45"/>
              </a:cxn>
              <a:cxn ang="0">
                <a:pos x="67" y="36"/>
              </a:cxn>
              <a:cxn ang="0">
                <a:pos x="58" y="32"/>
              </a:cxn>
              <a:cxn ang="0">
                <a:pos x="69" y="29"/>
              </a:cxn>
              <a:cxn ang="0">
                <a:pos x="79" y="28"/>
              </a:cxn>
              <a:cxn ang="0">
                <a:pos x="89" y="26"/>
              </a:cxn>
              <a:cxn ang="0">
                <a:pos x="98" y="25"/>
              </a:cxn>
              <a:cxn ang="0">
                <a:pos x="105" y="24"/>
              </a:cxn>
              <a:cxn ang="0">
                <a:pos x="109" y="22"/>
              </a:cxn>
              <a:cxn ang="0">
                <a:pos x="113" y="21"/>
              </a:cxn>
              <a:cxn ang="0">
                <a:pos x="114" y="21"/>
              </a:cxn>
              <a:cxn ang="0">
                <a:pos x="75" y="0"/>
              </a:cxn>
            </a:cxnLst>
            <a:rect l="0" t="0" r="r" b="b"/>
            <a:pathLst>
              <a:path w="117" h="132">
                <a:moveTo>
                  <a:pt x="75" y="0"/>
                </a:moveTo>
                <a:lnTo>
                  <a:pt x="0" y="25"/>
                </a:lnTo>
                <a:lnTo>
                  <a:pt x="3" y="26"/>
                </a:lnTo>
                <a:lnTo>
                  <a:pt x="14" y="29"/>
                </a:lnTo>
                <a:lnTo>
                  <a:pt x="29" y="36"/>
                </a:lnTo>
                <a:lnTo>
                  <a:pt x="46" y="47"/>
                </a:lnTo>
                <a:lnTo>
                  <a:pt x="66" y="62"/>
                </a:lnTo>
                <a:lnTo>
                  <a:pt x="84" y="80"/>
                </a:lnTo>
                <a:lnTo>
                  <a:pt x="102" y="103"/>
                </a:lnTo>
                <a:lnTo>
                  <a:pt x="116" y="132"/>
                </a:lnTo>
                <a:lnTo>
                  <a:pt x="117" y="120"/>
                </a:lnTo>
                <a:lnTo>
                  <a:pt x="115" y="107"/>
                </a:lnTo>
                <a:lnTo>
                  <a:pt x="108" y="90"/>
                </a:lnTo>
                <a:lnTo>
                  <a:pt x="99" y="74"/>
                </a:lnTo>
                <a:lnTo>
                  <a:pt x="89" y="58"/>
                </a:lnTo>
                <a:lnTo>
                  <a:pt x="78" y="45"/>
                </a:lnTo>
                <a:lnTo>
                  <a:pt x="67" y="36"/>
                </a:lnTo>
                <a:lnTo>
                  <a:pt x="58" y="32"/>
                </a:lnTo>
                <a:lnTo>
                  <a:pt x="69" y="29"/>
                </a:lnTo>
                <a:lnTo>
                  <a:pt x="79" y="28"/>
                </a:lnTo>
                <a:lnTo>
                  <a:pt x="89" y="26"/>
                </a:lnTo>
                <a:lnTo>
                  <a:pt x="98" y="25"/>
                </a:lnTo>
                <a:lnTo>
                  <a:pt x="105" y="24"/>
                </a:lnTo>
                <a:lnTo>
                  <a:pt x="109" y="22"/>
                </a:lnTo>
                <a:lnTo>
                  <a:pt x="113" y="21"/>
                </a:lnTo>
                <a:lnTo>
                  <a:pt x="114" y="21"/>
                </a:lnTo>
                <a:lnTo>
                  <a:pt x="75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09" name="Freeform 65"/>
          <p:cNvSpPr>
            <a:spLocks/>
          </p:cNvSpPr>
          <p:nvPr/>
        </p:nvSpPr>
        <p:spPr bwMode="ltGray">
          <a:xfrm rot="373331" flipH="1">
            <a:off x="1268413" y="4729163"/>
            <a:ext cx="138112" cy="4349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23" y="0"/>
              </a:cxn>
              <a:cxn ang="0">
                <a:pos x="16" y="4"/>
              </a:cxn>
              <a:cxn ang="0">
                <a:pos x="9" y="9"/>
              </a:cxn>
              <a:cxn ang="0">
                <a:pos x="4" y="19"/>
              </a:cxn>
              <a:cxn ang="0">
                <a:pos x="1" y="30"/>
              </a:cxn>
              <a:cxn ang="0">
                <a:pos x="0" y="44"/>
              </a:cxn>
              <a:cxn ang="0">
                <a:pos x="3" y="60"/>
              </a:cxn>
              <a:cxn ang="0">
                <a:pos x="11" y="77"/>
              </a:cxn>
              <a:cxn ang="0">
                <a:pos x="15" y="53"/>
              </a:cxn>
              <a:cxn ang="0">
                <a:pos x="19" y="37"/>
              </a:cxn>
              <a:cxn ang="0">
                <a:pos x="23" y="22"/>
              </a:cxn>
              <a:cxn ang="0">
                <a:pos x="29" y="0"/>
              </a:cxn>
            </a:cxnLst>
            <a:rect l="0" t="0" r="r" b="b"/>
            <a:pathLst>
              <a:path w="29" h="77">
                <a:moveTo>
                  <a:pt x="29" y="0"/>
                </a:moveTo>
                <a:lnTo>
                  <a:pt x="23" y="0"/>
                </a:lnTo>
                <a:lnTo>
                  <a:pt x="16" y="4"/>
                </a:lnTo>
                <a:lnTo>
                  <a:pt x="9" y="9"/>
                </a:lnTo>
                <a:lnTo>
                  <a:pt x="4" y="19"/>
                </a:lnTo>
                <a:lnTo>
                  <a:pt x="1" y="30"/>
                </a:lnTo>
                <a:lnTo>
                  <a:pt x="0" y="44"/>
                </a:lnTo>
                <a:lnTo>
                  <a:pt x="3" y="60"/>
                </a:lnTo>
                <a:lnTo>
                  <a:pt x="11" y="77"/>
                </a:lnTo>
                <a:lnTo>
                  <a:pt x="15" y="53"/>
                </a:lnTo>
                <a:lnTo>
                  <a:pt x="19" y="37"/>
                </a:lnTo>
                <a:lnTo>
                  <a:pt x="23" y="22"/>
                </a:lnTo>
                <a:lnTo>
                  <a:pt x="29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10" name="Freeform 66"/>
          <p:cNvSpPr>
            <a:spLocks/>
          </p:cNvSpPr>
          <p:nvPr/>
        </p:nvSpPr>
        <p:spPr bwMode="ltGray">
          <a:xfrm>
            <a:off x="1889125" y="5195888"/>
            <a:ext cx="1758950" cy="1662112"/>
          </a:xfrm>
          <a:custGeom>
            <a:avLst/>
            <a:gdLst/>
            <a:ahLst/>
            <a:cxnLst>
              <a:cxn ang="0">
                <a:pos x="784" y="1047"/>
              </a:cxn>
              <a:cxn ang="0">
                <a:pos x="692" y="1011"/>
              </a:cxn>
              <a:cxn ang="0">
                <a:pos x="607" y="945"/>
              </a:cxn>
              <a:cxn ang="0">
                <a:pos x="517" y="861"/>
              </a:cxn>
              <a:cxn ang="0">
                <a:pos x="432" y="776"/>
              </a:cxn>
              <a:cxn ang="0">
                <a:pos x="350" y="677"/>
              </a:cxn>
              <a:cxn ang="0">
                <a:pos x="266" y="563"/>
              </a:cxn>
              <a:cxn ang="0">
                <a:pos x="188" y="447"/>
              </a:cxn>
              <a:cxn ang="0">
                <a:pos x="122" y="325"/>
              </a:cxn>
              <a:cxn ang="0">
                <a:pos x="65" y="211"/>
              </a:cxn>
              <a:cxn ang="0">
                <a:pos x="21" y="101"/>
              </a:cxn>
              <a:cxn ang="0">
                <a:pos x="0" y="0"/>
              </a:cxn>
              <a:cxn ang="0">
                <a:pos x="109" y="217"/>
              </a:cxn>
              <a:cxn ang="0">
                <a:pos x="209" y="378"/>
              </a:cxn>
              <a:cxn ang="0">
                <a:pos x="294" y="500"/>
              </a:cxn>
              <a:cxn ang="0">
                <a:pos x="373" y="590"/>
              </a:cxn>
              <a:cxn ang="0">
                <a:pos x="441" y="661"/>
              </a:cxn>
              <a:cxn ang="0">
                <a:pos x="506" y="713"/>
              </a:cxn>
              <a:cxn ang="0">
                <a:pos x="564" y="754"/>
              </a:cxn>
              <a:cxn ang="0">
                <a:pos x="620" y="801"/>
              </a:cxn>
              <a:cxn ang="0">
                <a:pos x="754" y="899"/>
              </a:cxn>
              <a:cxn ang="0">
                <a:pos x="925" y="977"/>
              </a:cxn>
              <a:cxn ang="0">
                <a:pos x="1108" y="1047"/>
              </a:cxn>
              <a:cxn ang="0">
                <a:pos x="784" y="1047"/>
              </a:cxn>
            </a:cxnLst>
            <a:rect l="0" t="0" r="r" b="b"/>
            <a:pathLst>
              <a:path w="1108" h="1047">
                <a:moveTo>
                  <a:pt x="784" y="1047"/>
                </a:moveTo>
                <a:lnTo>
                  <a:pt x="692" y="1011"/>
                </a:lnTo>
                <a:lnTo>
                  <a:pt x="607" y="945"/>
                </a:lnTo>
                <a:lnTo>
                  <a:pt x="517" y="861"/>
                </a:lnTo>
                <a:lnTo>
                  <a:pt x="432" y="776"/>
                </a:lnTo>
                <a:lnTo>
                  <a:pt x="350" y="677"/>
                </a:lnTo>
                <a:lnTo>
                  <a:pt x="266" y="563"/>
                </a:lnTo>
                <a:lnTo>
                  <a:pt x="188" y="447"/>
                </a:lnTo>
                <a:lnTo>
                  <a:pt x="122" y="325"/>
                </a:lnTo>
                <a:lnTo>
                  <a:pt x="65" y="211"/>
                </a:lnTo>
                <a:lnTo>
                  <a:pt x="21" y="101"/>
                </a:lnTo>
                <a:lnTo>
                  <a:pt x="0" y="0"/>
                </a:lnTo>
                <a:lnTo>
                  <a:pt x="109" y="217"/>
                </a:lnTo>
                <a:lnTo>
                  <a:pt x="209" y="378"/>
                </a:lnTo>
                <a:lnTo>
                  <a:pt x="294" y="500"/>
                </a:lnTo>
                <a:lnTo>
                  <a:pt x="373" y="590"/>
                </a:lnTo>
                <a:lnTo>
                  <a:pt x="441" y="661"/>
                </a:lnTo>
                <a:lnTo>
                  <a:pt x="506" y="713"/>
                </a:lnTo>
                <a:lnTo>
                  <a:pt x="564" y="754"/>
                </a:lnTo>
                <a:lnTo>
                  <a:pt x="620" y="801"/>
                </a:lnTo>
                <a:lnTo>
                  <a:pt x="754" y="899"/>
                </a:lnTo>
                <a:lnTo>
                  <a:pt x="925" y="977"/>
                </a:lnTo>
                <a:lnTo>
                  <a:pt x="1108" y="1047"/>
                </a:lnTo>
                <a:lnTo>
                  <a:pt x="784" y="1047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2061" name="Group 67"/>
          <p:cNvGrpSpPr>
            <a:grpSpLocks/>
          </p:cNvGrpSpPr>
          <p:nvPr/>
        </p:nvGrpSpPr>
        <p:grpSpPr bwMode="auto">
          <a:xfrm rot="3220060">
            <a:off x="4176713" y="1196975"/>
            <a:ext cx="903288" cy="1011237"/>
            <a:chOff x="1727" y="866"/>
            <a:chExt cx="129" cy="157"/>
          </a:xfrm>
        </p:grpSpPr>
        <p:sp>
          <p:nvSpPr>
            <p:cNvPr id="211012" name="Freeform 68"/>
            <p:cNvSpPr>
              <a:spLocks/>
            </p:cNvSpPr>
            <p:nvPr userDrawn="1"/>
          </p:nvSpPr>
          <p:spPr bwMode="ltGray">
            <a:xfrm>
              <a:off x="1727" y="866"/>
              <a:ext cx="41" cy="59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27" y="0"/>
                </a:cxn>
                <a:cxn ang="0">
                  <a:pos x="0" y="117"/>
                </a:cxn>
                <a:cxn ang="0">
                  <a:pos x="83" y="28"/>
                </a:cxn>
              </a:cxnLst>
              <a:rect l="0" t="0" r="r" b="b"/>
              <a:pathLst>
                <a:path w="83" h="117">
                  <a:moveTo>
                    <a:pt x="83" y="28"/>
                  </a:moveTo>
                  <a:lnTo>
                    <a:pt x="27" y="0"/>
                  </a:lnTo>
                  <a:lnTo>
                    <a:pt x="0" y="1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13" name="Freeform 69"/>
            <p:cNvSpPr>
              <a:spLocks/>
            </p:cNvSpPr>
            <p:nvPr userDrawn="1"/>
          </p:nvSpPr>
          <p:spPr bwMode="ltGray">
            <a:xfrm>
              <a:off x="1786" y="894"/>
              <a:ext cx="70" cy="4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118" y="0"/>
                </a:cxn>
                <a:cxn ang="0">
                  <a:pos x="140" y="49"/>
                </a:cxn>
                <a:cxn ang="0">
                  <a:pos x="0" y="98"/>
                </a:cxn>
              </a:cxnLst>
              <a:rect l="0" t="0" r="r" b="b"/>
              <a:pathLst>
                <a:path w="140" h="98">
                  <a:moveTo>
                    <a:pt x="0" y="98"/>
                  </a:moveTo>
                  <a:lnTo>
                    <a:pt x="118" y="0"/>
                  </a:lnTo>
                  <a:lnTo>
                    <a:pt x="140" y="4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14" name="Freeform 70"/>
            <p:cNvSpPr>
              <a:spLocks/>
            </p:cNvSpPr>
            <p:nvPr userDrawn="1"/>
          </p:nvSpPr>
          <p:spPr bwMode="ltGray">
            <a:xfrm>
              <a:off x="1772" y="998"/>
              <a:ext cx="73" cy="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5" y="0"/>
                </a:cxn>
                <a:cxn ang="0">
                  <a:pos x="131" y="49"/>
                </a:cxn>
                <a:cxn ang="0">
                  <a:pos x="0" y="7"/>
                </a:cxn>
              </a:cxnLst>
              <a:rect l="0" t="0" r="r" b="b"/>
              <a:pathLst>
                <a:path w="145" h="49">
                  <a:moveTo>
                    <a:pt x="0" y="7"/>
                  </a:moveTo>
                  <a:lnTo>
                    <a:pt x="145" y="0"/>
                  </a:lnTo>
                  <a:lnTo>
                    <a:pt x="131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062" name="Group 71"/>
          <p:cNvGrpSpPr>
            <a:grpSpLocks/>
          </p:cNvGrpSpPr>
          <p:nvPr/>
        </p:nvGrpSpPr>
        <p:grpSpPr bwMode="auto">
          <a:xfrm rot="-6691250">
            <a:off x="5772944" y="210344"/>
            <a:ext cx="565150" cy="963612"/>
            <a:chOff x="1727" y="866"/>
            <a:chExt cx="129" cy="157"/>
          </a:xfrm>
        </p:grpSpPr>
        <p:sp>
          <p:nvSpPr>
            <p:cNvPr id="211016" name="Freeform 72"/>
            <p:cNvSpPr>
              <a:spLocks/>
            </p:cNvSpPr>
            <p:nvPr userDrawn="1"/>
          </p:nvSpPr>
          <p:spPr bwMode="ltGray">
            <a:xfrm>
              <a:off x="1727" y="866"/>
              <a:ext cx="41" cy="59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27" y="0"/>
                </a:cxn>
                <a:cxn ang="0">
                  <a:pos x="0" y="117"/>
                </a:cxn>
                <a:cxn ang="0">
                  <a:pos x="83" y="28"/>
                </a:cxn>
              </a:cxnLst>
              <a:rect l="0" t="0" r="r" b="b"/>
              <a:pathLst>
                <a:path w="83" h="117">
                  <a:moveTo>
                    <a:pt x="83" y="28"/>
                  </a:moveTo>
                  <a:lnTo>
                    <a:pt x="27" y="0"/>
                  </a:lnTo>
                  <a:lnTo>
                    <a:pt x="0" y="1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17" name="Freeform 73"/>
            <p:cNvSpPr>
              <a:spLocks/>
            </p:cNvSpPr>
            <p:nvPr userDrawn="1"/>
          </p:nvSpPr>
          <p:spPr bwMode="ltGray">
            <a:xfrm>
              <a:off x="1788" y="894"/>
              <a:ext cx="70" cy="4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118" y="0"/>
                </a:cxn>
                <a:cxn ang="0">
                  <a:pos x="140" y="49"/>
                </a:cxn>
                <a:cxn ang="0">
                  <a:pos x="0" y="98"/>
                </a:cxn>
              </a:cxnLst>
              <a:rect l="0" t="0" r="r" b="b"/>
              <a:pathLst>
                <a:path w="140" h="98">
                  <a:moveTo>
                    <a:pt x="0" y="98"/>
                  </a:moveTo>
                  <a:lnTo>
                    <a:pt x="118" y="0"/>
                  </a:lnTo>
                  <a:lnTo>
                    <a:pt x="140" y="4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18" name="Freeform 74"/>
            <p:cNvSpPr>
              <a:spLocks/>
            </p:cNvSpPr>
            <p:nvPr userDrawn="1"/>
          </p:nvSpPr>
          <p:spPr bwMode="ltGray">
            <a:xfrm>
              <a:off x="1772" y="998"/>
              <a:ext cx="73" cy="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5" y="0"/>
                </a:cxn>
                <a:cxn ang="0">
                  <a:pos x="131" y="49"/>
                </a:cxn>
                <a:cxn ang="0">
                  <a:pos x="0" y="7"/>
                </a:cxn>
              </a:cxnLst>
              <a:rect l="0" t="0" r="r" b="b"/>
              <a:pathLst>
                <a:path w="145" h="49">
                  <a:moveTo>
                    <a:pt x="0" y="7"/>
                  </a:moveTo>
                  <a:lnTo>
                    <a:pt x="145" y="0"/>
                  </a:lnTo>
                  <a:lnTo>
                    <a:pt x="131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063" name="Group 75"/>
          <p:cNvGrpSpPr>
            <a:grpSpLocks/>
          </p:cNvGrpSpPr>
          <p:nvPr/>
        </p:nvGrpSpPr>
        <p:grpSpPr bwMode="auto">
          <a:xfrm rot="8524840">
            <a:off x="1060450" y="5272088"/>
            <a:ext cx="795338" cy="796925"/>
            <a:chOff x="1727" y="866"/>
            <a:chExt cx="129" cy="157"/>
          </a:xfrm>
        </p:grpSpPr>
        <p:sp>
          <p:nvSpPr>
            <p:cNvPr id="211020" name="Freeform 76"/>
            <p:cNvSpPr>
              <a:spLocks/>
            </p:cNvSpPr>
            <p:nvPr userDrawn="1"/>
          </p:nvSpPr>
          <p:spPr bwMode="ltGray">
            <a:xfrm>
              <a:off x="1727" y="868"/>
              <a:ext cx="41" cy="59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27" y="0"/>
                </a:cxn>
                <a:cxn ang="0">
                  <a:pos x="0" y="117"/>
                </a:cxn>
                <a:cxn ang="0">
                  <a:pos x="83" y="28"/>
                </a:cxn>
              </a:cxnLst>
              <a:rect l="0" t="0" r="r" b="b"/>
              <a:pathLst>
                <a:path w="83" h="117">
                  <a:moveTo>
                    <a:pt x="83" y="28"/>
                  </a:moveTo>
                  <a:lnTo>
                    <a:pt x="27" y="0"/>
                  </a:lnTo>
                  <a:lnTo>
                    <a:pt x="0" y="1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21" name="Freeform 77"/>
            <p:cNvSpPr>
              <a:spLocks/>
            </p:cNvSpPr>
            <p:nvPr userDrawn="1"/>
          </p:nvSpPr>
          <p:spPr bwMode="ltGray">
            <a:xfrm>
              <a:off x="1786" y="894"/>
              <a:ext cx="70" cy="4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118" y="0"/>
                </a:cxn>
                <a:cxn ang="0">
                  <a:pos x="140" y="49"/>
                </a:cxn>
                <a:cxn ang="0">
                  <a:pos x="0" y="98"/>
                </a:cxn>
              </a:cxnLst>
              <a:rect l="0" t="0" r="r" b="b"/>
              <a:pathLst>
                <a:path w="140" h="98">
                  <a:moveTo>
                    <a:pt x="0" y="98"/>
                  </a:moveTo>
                  <a:lnTo>
                    <a:pt x="118" y="0"/>
                  </a:lnTo>
                  <a:lnTo>
                    <a:pt x="140" y="4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22" name="Freeform 78"/>
            <p:cNvSpPr>
              <a:spLocks/>
            </p:cNvSpPr>
            <p:nvPr userDrawn="1"/>
          </p:nvSpPr>
          <p:spPr bwMode="ltGray">
            <a:xfrm>
              <a:off x="1772" y="998"/>
              <a:ext cx="73" cy="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5" y="0"/>
                </a:cxn>
                <a:cxn ang="0">
                  <a:pos x="131" y="49"/>
                </a:cxn>
                <a:cxn ang="0">
                  <a:pos x="0" y="7"/>
                </a:cxn>
              </a:cxnLst>
              <a:rect l="0" t="0" r="r" b="b"/>
              <a:pathLst>
                <a:path w="145" h="49">
                  <a:moveTo>
                    <a:pt x="0" y="7"/>
                  </a:moveTo>
                  <a:lnTo>
                    <a:pt x="145" y="0"/>
                  </a:lnTo>
                  <a:lnTo>
                    <a:pt x="131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064" name="Group 79"/>
          <p:cNvGrpSpPr>
            <a:grpSpLocks/>
          </p:cNvGrpSpPr>
          <p:nvPr/>
        </p:nvGrpSpPr>
        <p:grpSpPr bwMode="auto">
          <a:xfrm rot="4106450" flipH="1">
            <a:off x="624681" y="415132"/>
            <a:ext cx="1125537" cy="1416050"/>
            <a:chOff x="1727" y="866"/>
            <a:chExt cx="129" cy="157"/>
          </a:xfrm>
        </p:grpSpPr>
        <p:sp>
          <p:nvSpPr>
            <p:cNvPr id="211024" name="Freeform 80"/>
            <p:cNvSpPr>
              <a:spLocks/>
            </p:cNvSpPr>
            <p:nvPr userDrawn="1"/>
          </p:nvSpPr>
          <p:spPr bwMode="ltGray">
            <a:xfrm>
              <a:off x="1727" y="866"/>
              <a:ext cx="41" cy="59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27" y="0"/>
                </a:cxn>
                <a:cxn ang="0">
                  <a:pos x="0" y="117"/>
                </a:cxn>
                <a:cxn ang="0">
                  <a:pos x="83" y="28"/>
                </a:cxn>
              </a:cxnLst>
              <a:rect l="0" t="0" r="r" b="b"/>
              <a:pathLst>
                <a:path w="83" h="117">
                  <a:moveTo>
                    <a:pt x="83" y="28"/>
                  </a:moveTo>
                  <a:lnTo>
                    <a:pt x="27" y="0"/>
                  </a:lnTo>
                  <a:lnTo>
                    <a:pt x="0" y="1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25" name="Freeform 81"/>
            <p:cNvSpPr>
              <a:spLocks/>
            </p:cNvSpPr>
            <p:nvPr userDrawn="1"/>
          </p:nvSpPr>
          <p:spPr bwMode="ltGray">
            <a:xfrm>
              <a:off x="1786" y="894"/>
              <a:ext cx="70" cy="4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118" y="0"/>
                </a:cxn>
                <a:cxn ang="0">
                  <a:pos x="140" y="49"/>
                </a:cxn>
                <a:cxn ang="0">
                  <a:pos x="0" y="98"/>
                </a:cxn>
              </a:cxnLst>
              <a:rect l="0" t="0" r="r" b="b"/>
              <a:pathLst>
                <a:path w="140" h="98">
                  <a:moveTo>
                    <a:pt x="0" y="98"/>
                  </a:moveTo>
                  <a:lnTo>
                    <a:pt x="118" y="0"/>
                  </a:lnTo>
                  <a:lnTo>
                    <a:pt x="140" y="4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26" name="Freeform 82"/>
            <p:cNvSpPr>
              <a:spLocks/>
            </p:cNvSpPr>
            <p:nvPr userDrawn="1"/>
          </p:nvSpPr>
          <p:spPr bwMode="ltGray">
            <a:xfrm>
              <a:off x="1772" y="998"/>
              <a:ext cx="73" cy="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5" y="0"/>
                </a:cxn>
                <a:cxn ang="0">
                  <a:pos x="131" y="49"/>
                </a:cxn>
                <a:cxn ang="0">
                  <a:pos x="0" y="7"/>
                </a:cxn>
              </a:cxnLst>
              <a:rect l="0" t="0" r="r" b="b"/>
              <a:pathLst>
                <a:path w="145" h="49">
                  <a:moveTo>
                    <a:pt x="0" y="7"/>
                  </a:moveTo>
                  <a:lnTo>
                    <a:pt x="145" y="0"/>
                  </a:lnTo>
                  <a:lnTo>
                    <a:pt x="131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065" name="Group 83"/>
          <p:cNvGrpSpPr>
            <a:grpSpLocks/>
          </p:cNvGrpSpPr>
          <p:nvPr/>
        </p:nvGrpSpPr>
        <p:grpSpPr bwMode="auto">
          <a:xfrm rot="10015322" flipH="1">
            <a:off x="7342188" y="3781425"/>
            <a:ext cx="1125537" cy="1416050"/>
            <a:chOff x="1727" y="866"/>
            <a:chExt cx="129" cy="157"/>
          </a:xfrm>
        </p:grpSpPr>
        <p:sp>
          <p:nvSpPr>
            <p:cNvPr id="211028" name="Freeform 84"/>
            <p:cNvSpPr>
              <a:spLocks/>
            </p:cNvSpPr>
            <p:nvPr userDrawn="1"/>
          </p:nvSpPr>
          <p:spPr bwMode="ltGray">
            <a:xfrm>
              <a:off x="1727" y="866"/>
              <a:ext cx="41" cy="59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27" y="0"/>
                </a:cxn>
                <a:cxn ang="0">
                  <a:pos x="0" y="117"/>
                </a:cxn>
                <a:cxn ang="0">
                  <a:pos x="83" y="28"/>
                </a:cxn>
              </a:cxnLst>
              <a:rect l="0" t="0" r="r" b="b"/>
              <a:pathLst>
                <a:path w="83" h="117">
                  <a:moveTo>
                    <a:pt x="83" y="28"/>
                  </a:moveTo>
                  <a:lnTo>
                    <a:pt x="27" y="0"/>
                  </a:lnTo>
                  <a:lnTo>
                    <a:pt x="0" y="1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29" name="Freeform 85"/>
            <p:cNvSpPr>
              <a:spLocks/>
            </p:cNvSpPr>
            <p:nvPr userDrawn="1"/>
          </p:nvSpPr>
          <p:spPr bwMode="ltGray">
            <a:xfrm>
              <a:off x="1786" y="894"/>
              <a:ext cx="70" cy="4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118" y="0"/>
                </a:cxn>
                <a:cxn ang="0">
                  <a:pos x="140" y="49"/>
                </a:cxn>
                <a:cxn ang="0">
                  <a:pos x="0" y="98"/>
                </a:cxn>
              </a:cxnLst>
              <a:rect l="0" t="0" r="r" b="b"/>
              <a:pathLst>
                <a:path w="140" h="98">
                  <a:moveTo>
                    <a:pt x="0" y="98"/>
                  </a:moveTo>
                  <a:lnTo>
                    <a:pt x="118" y="0"/>
                  </a:lnTo>
                  <a:lnTo>
                    <a:pt x="140" y="4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1030" name="Freeform 86"/>
            <p:cNvSpPr>
              <a:spLocks/>
            </p:cNvSpPr>
            <p:nvPr userDrawn="1"/>
          </p:nvSpPr>
          <p:spPr bwMode="ltGray">
            <a:xfrm>
              <a:off x="1772" y="998"/>
              <a:ext cx="73" cy="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5" y="0"/>
                </a:cxn>
                <a:cxn ang="0">
                  <a:pos x="131" y="49"/>
                </a:cxn>
                <a:cxn ang="0">
                  <a:pos x="0" y="7"/>
                </a:cxn>
              </a:cxnLst>
              <a:rect l="0" t="0" r="r" b="b"/>
              <a:pathLst>
                <a:path w="145" h="49">
                  <a:moveTo>
                    <a:pt x="0" y="7"/>
                  </a:moveTo>
                  <a:lnTo>
                    <a:pt x="145" y="0"/>
                  </a:lnTo>
                  <a:lnTo>
                    <a:pt x="131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11031" name="Freeform 87"/>
          <p:cNvSpPr>
            <a:spLocks/>
          </p:cNvSpPr>
          <p:nvPr/>
        </p:nvSpPr>
        <p:spPr bwMode="ltGray">
          <a:xfrm>
            <a:off x="1931988" y="3175"/>
            <a:ext cx="1368425" cy="140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07"/>
              </a:cxn>
              <a:cxn ang="0">
                <a:pos x="37" y="262"/>
              </a:cxn>
              <a:cxn ang="0">
                <a:pos x="83" y="410"/>
              </a:cxn>
              <a:cxn ang="0">
                <a:pos x="149" y="546"/>
              </a:cxn>
              <a:cxn ang="0">
                <a:pos x="237" y="666"/>
              </a:cxn>
              <a:cxn ang="0">
                <a:pos x="338" y="764"/>
              </a:cxn>
              <a:cxn ang="0">
                <a:pos x="450" y="838"/>
              </a:cxn>
              <a:cxn ang="0">
                <a:pos x="579" y="879"/>
              </a:cxn>
              <a:cxn ang="0">
                <a:pos x="714" y="886"/>
              </a:cxn>
              <a:cxn ang="0">
                <a:pos x="862" y="851"/>
              </a:cxn>
              <a:cxn ang="0">
                <a:pos x="784" y="856"/>
              </a:cxn>
              <a:cxn ang="0">
                <a:pos x="700" y="835"/>
              </a:cxn>
              <a:cxn ang="0">
                <a:pos x="621" y="794"/>
              </a:cxn>
              <a:cxn ang="0">
                <a:pos x="542" y="728"/>
              </a:cxn>
              <a:cxn ang="0">
                <a:pos x="466" y="649"/>
              </a:cxn>
              <a:cxn ang="0">
                <a:pos x="397" y="557"/>
              </a:cxn>
              <a:cxn ang="0">
                <a:pos x="334" y="454"/>
              </a:cxn>
              <a:cxn ang="0">
                <a:pos x="279" y="339"/>
              </a:cxn>
              <a:cxn ang="0">
                <a:pos x="238" y="225"/>
              </a:cxn>
              <a:cxn ang="0">
                <a:pos x="205" y="105"/>
              </a:cxn>
              <a:cxn ang="0">
                <a:pos x="184" y="3"/>
              </a:cxn>
            </a:cxnLst>
            <a:rect l="0" t="0" r="r" b="b"/>
            <a:pathLst>
              <a:path w="862" h="886">
                <a:moveTo>
                  <a:pt x="0" y="0"/>
                </a:moveTo>
                <a:lnTo>
                  <a:pt x="6" y="107"/>
                </a:lnTo>
                <a:lnTo>
                  <a:pt x="37" y="262"/>
                </a:lnTo>
                <a:lnTo>
                  <a:pt x="83" y="410"/>
                </a:lnTo>
                <a:lnTo>
                  <a:pt x="149" y="546"/>
                </a:lnTo>
                <a:lnTo>
                  <a:pt x="237" y="666"/>
                </a:lnTo>
                <a:lnTo>
                  <a:pt x="338" y="764"/>
                </a:lnTo>
                <a:lnTo>
                  <a:pt x="450" y="838"/>
                </a:lnTo>
                <a:lnTo>
                  <a:pt x="579" y="879"/>
                </a:lnTo>
                <a:lnTo>
                  <a:pt x="714" y="886"/>
                </a:lnTo>
                <a:lnTo>
                  <a:pt x="862" y="851"/>
                </a:lnTo>
                <a:lnTo>
                  <a:pt x="784" y="856"/>
                </a:lnTo>
                <a:lnTo>
                  <a:pt x="700" y="835"/>
                </a:lnTo>
                <a:lnTo>
                  <a:pt x="621" y="794"/>
                </a:lnTo>
                <a:lnTo>
                  <a:pt x="542" y="728"/>
                </a:lnTo>
                <a:lnTo>
                  <a:pt x="466" y="649"/>
                </a:lnTo>
                <a:lnTo>
                  <a:pt x="397" y="557"/>
                </a:lnTo>
                <a:lnTo>
                  <a:pt x="334" y="454"/>
                </a:lnTo>
                <a:lnTo>
                  <a:pt x="279" y="339"/>
                </a:lnTo>
                <a:lnTo>
                  <a:pt x="238" y="225"/>
                </a:lnTo>
                <a:lnTo>
                  <a:pt x="205" y="105"/>
                </a:lnTo>
                <a:lnTo>
                  <a:pt x="184" y="3"/>
                </a:lnTo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32" name="Freeform 88"/>
          <p:cNvSpPr>
            <a:spLocks/>
          </p:cNvSpPr>
          <p:nvPr/>
        </p:nvSpPr>
        <p:spPr bwMode="ltGray">
          <a:xfrm rot="9832527" flipV="1">
            <a:off x="3425825" y="161925"/>
            <a:ext cx="1081088" cy="941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5"/>
              </a:cxn>
              <a:cxn ang="0">
                <a:pos x="3" y="50"/>
              </a:cxn>
              <a:cxn ang="0">
                <a:pos x="6" y="75"/>
              </a:cxn>
              <a:cxn ang="0">
                <a:pos x="11" y="98"/>
              </a:cxn>
              <a:cxn ang="0">
                <a:pos x="18" y="119"/>
              </a:cxn>
              <a:cxn ang="0">
                <a:pos x="27" y="141"/>
              </a:cxn>
              <a:cxn ang="0">
                <a:pos x="38" y="161"/>
              </a:cxn>
              <a:cxn ang="0">
                <a:pos x="51" y="178"/>
              </a:cxn>
              <a:cxn ang="0">
                <a:pos x="67" y="194"/>
              </a:cxn>
              <a:cxn ang="0">
                <a:pos x="86" y="208"/>
              </a:cxn>
              <a:cxn ang="0">
                <a:pos x="106" y="219"/>
              </a:cxn>
              <a:cxn ang="0">
                <a:pos x="131" y="228"/>
              </a:cxn>
              <a:cxn ang="0">
                <a:pos x="158" y="234"/>
              </a:cxn>
              <a:cxn ang="0">
                <a:pos x="188" y="237"/>
              </a:cxn>
              <a:cxn ang="0">
                <a:pos x="220" y="236"/>
              </a:cxn>
              <a:cxn ang="0">
                <a:pos x="257" y="232"/>
              </a:cxn>
              <a:cxn ang="0">
                <a:pos x="224" y="227"/>
              </a:cxn>
              <a:cxn ang="0">
                <a:pos x="195" y="220"/>
              </a:cxn>
              <a:cxn ang="0">
                <a:pos x="170" y="212"/>
              </a:cxn>
              <a:cxn ang="0">
                <a:pos x="148" y="204"/>
              </a:cxn>
              <a:cxn ang="0">
                <a:pos x="128" y="193"/>
              </a:cxn>
              <a:cxn ang="0">
                <a:pos x="112" y="182"/>
              </a:cxn>
              <a:cxn ang="0">
                <a:pos x="97" y="169"/>
              </a:cxn>
              <a:cxn ang="0">
                <a:pos x="84" y="155"/>
              </a:cxn>
              <a:cxn ang="0">
                <a:pos x="72" y="141"/>
              </a:cxn>
              <a:cxn ang="0">
                <a:pos x="61" y="125"/>
              </a:cxn>
              <a:cxn ang="0">
                <a:pos x="52" y="107"/>
              </a:cxn>
              <a:cxn ang="0">
                <a:pos x="43" y="88"/>
              </a:cxn>
              <a:cxn ang="0">
                <a:pos x="33" y="69"/>
              </a:cxn>
              <a:cxn ang="0">
                <a:pos x="23" y="47"/>
              </a:cxn>
              <a:cxn ang="0">
                <a:pos x="12" y="24"/>
              </a:cxn>
              <a:cxn ang="0">
                <a:pos x="0" y="0"/>
              </a:cxn>
            </a:cxnLst>
            <a:rect l="0" t="0" r="r" b="b"/>
            <a:pathLst>
              <a:path w="257" h="237">
                <a:moveTo>
                  <a:pt x="0" y="0"/>
                </a:moveTo>
                <a:lnTo>
                  <a:pt x="0" y="25"/>
                </a:lnTo>
                <a:lnTo>
                  <a:pt x="3" y="50"/>
                </a:lnTo>
                <a:lnTo>
                  <a:pt x="6" y="75"/>
                </a:lnTo>
                <a:lnTo>
                  <a:pt x="11" y="98"/>
                </a:lnTo>
                <a:lnTo>
                  <a:pt x="18" y="119"/>
                </a:lnTo>
                <a:lnTo>
                  <a:pt x="27" y="141"/>
                </a:lnTo>
                <a:lnTo>
                  <a:pt x="38" y="161"/>
                </a:lnTo>
                <a:lnTo>
                  <a:pt x="51" y="178"/>
                </a:lnTo>
                <a:lnTo>
                  <a:pt x="67" y="194"/>
                </a:lnTo>
                <a:lnTo>
                  <a:pt x="86" y="208"/>
                </a:lnTo>
                <a:lnTo>
                  <a:pt x="106" y="219"/>
                </a:lnTo>
                <a:lnTo>
                  <a:pt x="131" y="228"/>
                </a:lnTo>
                <a:lnTo>
                  <a:pt x="158" y="234"/>
                </a:lnTo>
                <a:lnTo>
                  <a:pt x="188" y="237"/>
                </a:lnTo>
                <a:lnTo>
                  <a:pt x="220" y="236"/>
                </a:lnTo>
                <a:lnTo>
                  <a:pt x="257" y="232"/>
                </a:lnTo>
                <a:lnTo>
                  <a:pt x="224" y="227"/>
                </a:lnTo>
                <a:lnTo>
                  <a:pt x="195" y="220"/>
                </a:lnTo>
                <a:lnTo>
                  <a:pt x="170" y="212"/>
                </a:lnTo>
                <a:lnTo>
                  <a:pt x="148" y="204"/>
                </a:lnTo>
                <a:lnTo>
                  <a:pt x="128" y="193"/>
                </a:lnTo>
                <a:lnTo>
                  <a:pt x="112" y="182"/>
                </a:lnTo>
                <a:lnTo>
                  <a:pt x="97" y="169"/>
                </a:lnTo>
                <a:lnTo>
                  <a:pt x="84" y="155"/>
                </a:lnTo>
                <a:lnTo>
                  <a:pt x="72" y="141"/>
                </a:lnTo>
                <a:lnTo>
                  <a:pt x="61" y="125"/>
                </a:lnTo>
                <a:lnTo>
                  <a:pt x="52" y="107"/>
                </a:lnTo>
                <a:lnTo>
                  <a:pt x="43" y="88"/>
                </a:lnTo>
                <a:lnTo>
                  <a:pt x="33" y="69"/>
                </a:lnTo>
                <a:lnTo>
                  <a:pt x="23" y="47"/>
                </a:lnTo>
                <a:lnTo>
                  <a:pt x="12" y="24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33" name="Freeform 89"/>
          <p:cNvSpPr>
            <a:spLocks/>
          </p:cNvSpPr>
          <p:nvPr/>
        </p:nvSpPr>
        <p:spPr bwMode="ltGray">
          <a:xfrm rot="9832527" flipV="1">
            <a:off x="3170238" y="1362075"/>
            <a:ext cx="523875" cy="441325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124" y="108"/>
              </a:cxn>
              <a:cxn ang="0">
                <a:pos x="120" y="107"/>
              </a:cxn>
              <a:cxn ang="0">
                <a:pos x="107" y="105"/>
              </a:cxn>
              <a:cxn ang="0">
                <a:pos x="89" y="101"/>
              </a:cxn>
              <a:cxn ang="0">
                <a:pos x="68" y="99"/>
              </a:cxn>
              <a:cxn ang="0">
                <a:pos x="45" y="97"/>
              </a:cxn>
              <a:cxn ang="0">
                <a:pos x="25" y="98"/>
              </a:cxn>
              <a:cxn ang="0">
                <a:pos x="9" y="102"/>
              </a:cxn>
              <a:cxn ang="0">
                <a:pos x="0" y="110"/>
              </a:cxn>
              <a:cxn ang="0">
                <a:pos x="4" y="98"/>
              </a:cxn>
              <a:cxn ang="0">
                <a:pos x="8" y="89"/>
              </a:cxn>
              <a:cxn ang="0">
                <a:pos x="16" y="82"/>
              </a:cxn>
              <a:cxn ang="0">
                <a:pos x="25" y="76"/>
              </a:cxn>
              <a:cxn ang="0">
                <a:pos x="36" y="72"/>
              </a:cxn>
              <a:cxn ang="0">
                <a:pos x="47" y="71"/>
              </a:cxn>
              <a:cxn ang="0">
                <a:pos x="59" y="71"/>
              </a:cxn>
              <a:cxn ang="0">
                <a:pos x="72" y="74"/>
              </a:cxn>
              <a:cxn ang="0">
                <a:pos x="73" y="71"/>
              </a:cxn>
              <a:cxn ang="0">
                <a:pos x="70" y="56"/>
              </a:cxn>
              <a:cxn ang="0">
                <a:pos x="67" y="38"/>
              </a:cxn>
              <a:cxn ang="0">
                <a:pos x="65" y="30"/>
              </a:cxn>
              <a:cxn ang="0">
                <a:pos x="63" y="30"/>
              </a:cxn>
              <a:cxn ang="0">
                <a:pos x="61" y="29"/>
              </a:cxn>
              <a:cxn ang="0">
                <a:pos x="59" y="26"/>
              </a:cxn>
              <a:cxn ang="0">
                <a:pos x="57" y="23"/>
              </a:cxn>
              <a:cxn ang="0">
                <a:pos x="57" y="19"/>
              </a:cxn>
              <a:cxn ang="0">
                <a:pos x="59" y="14"/>
              </a:cxn>
              <a:cxn ang="0">
                <a:pos x="66" y="8"/>
              </a:cxn>
              <a:cxn ang="0">
                <a:pos x="77" y="0"/>
              </a:cxn>
            </a:cxnLst>
            <a:rect l="0" t="0" r="r" b="b"/>
            <a:pathLst>
              <a:path w="124" h="110">
                <a:moveTo>
                  <a:pt x="77" y="0"/>
                </a:moveTo>
                <a:lnTo>
                  <a:pt x="124" y="108"/>
                </a:lnTo>
                <a:lnTo>
                  <a:pt x="120" y="107"/>
                </a:lnTo>
                <a:lnTo>
                  <a:pt x="107" y="105"/>
                </a:lnTo>
                <a:lnTo>
                  <a:pt x="89" y="101"/>
                </a:lnTo>
                <a:lnTo>
                  <a:pt x="68" y="99"/>
                </a:lnTo>
                <a:lnTo>
                  <a:pt x="45" y="97"/>
                </a:lnTo>
                <a:lnTo>
                  <a:pt x="25" y="98"/>
                </a:lnTo>
                <a:lnTo>
                  <a:pt x="9" y="102"/>
                </a:lnTo>
                <a:lnTo>
                  <a:pt x="0" y="110"/>
                </a:lnTo>
                <a:lnTo>
                  <a:pt x="4" y="98"/>
                </a:lnTo>
                <a:lnTo>
                  <a:pt x="8" y="89"/>
                </a:lnTo>
                <a:lnTo>
                  <a:pt x="16" y="82"/>
                </a:lnTo>
                <a:lnTo>
                  <a:pt x="25" y="76"/>
                </a:lnTo>
                <a:lnTo>
                  <a:pt x="36" y="72"/>
                </a:lnTo>
                <a:lnTo>
                  <a:pt x="47" y="71"/>
                </a:lnTo>
                <a:lnTo>
                  <a:pt x="59" y="71"/>
                </a:lnTo>
                <a:lnTo>
                  <a:pt x="72" y="74"/>
                </a:lnTo>
                <a:lnTo>
                  <a:pt x="73" y="71"/>
                </a:lnTo>
                <a:lnTo>
                  <a:pt x="70" y="56"/>
                </a:lnTo>
                <a:lnTo>
                  <a:pt x="67" y="38"/>
                </a:lnTo>
                <a:lnTo>
                  <a:pt x="65" y="30"/>
                </a:lnTo>
                <a:lnTo>
                  <a:pt x="63" y="30"/>
                </a:lnTo>
                <a:lnTo>
                  <a:pt x="61" y="29"/>
                </a:lnTo>
                <a:lnTo>
                  <a:pt x="59" y="26"/>
                </a:lnTo>
                <a:lnTo>
                  <a:pt x="57" y="23"/>
                </a:lnTo>
                <a:lnTo>
                  <a:pt x="57" y="19"/>
                </a:lnTo>
                <a:lnTo>
                  <a:pt x="59" y="14"/>
                </a:lnTo>
                <a:lnTo>
                  <a:pt x="66" y="8"/>
                </a:lnTo>
                <a:lnTo>
                  <a:pt x="77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34" name="Freeform 90"/>
          <p:cNvSpPr>
            <a:spLocks/>
          </p:cNvSpPr>
          <p:nvPr/>
        </p:nvSpPr>
        <p:spPr bwMode="ltGray">
          <a:xfrm rot="9832527" flipV="1">
            <a:off x="3530600" y="1282700"/>
            <a:ext cx="195263" cy="369888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20" y="38"/>
              </a:cxn>
              <a:cxn ang="0">
                <a:pos x="15" y="62"/>
              </a:cxn>
              <a:cxn ang="0">
                <a:pos x="11" y="79"/>
              </a:cxn>
              <a:cxn ang="0">
                <a:pos x="0" y="94"/>
              </a:cxn>
              <a:cxn ang="0">
                <a:pos x="12" y="88"/>
              </a:cxn>
              <a:cxn ang="0">
                <a:pos x="23" y="80"/>
              </a:cxn>
              <a:cxn ang="0">
                <a:pos x="32" y="69"/>
              </a:cxn>
              <a:cxn ang="0">
                <a:pos x="40" y="57"/>
              </a:cxn>
              <a:cxn ang="0">
                <a:pos x="45" y="44"/>
              </a:cxn>
              <a:cxn ang="0">
                <a:pos x="46" y="30"/>
              </a:cxn>
              <a:cxn ang="0">
                <a:pos x="42" y="15"/>
              </a:cxn>
              <a:cxn ang="0">
                <a:pos x="31" y="0"/>
              </a:cxn>
            </a:cxnLst>
            <a:rect l="0" t="0" r="r" b="b"/>
            <a:pathLst>
              <a:path w="46" h="94">
                <a:moveTo>
                  <a:pt x="31" y="0"/>
                </a:moveTo>
                <a:lnTo>
                  <a:pt x="20" y="38"/>
                </a:lnTo>
                <a:lnTo>
                  <a:pt x="15" y="62"/>
                </a:lnTo>
                <a:lnTo>
                  <a:pt x="11" y="79"/>
                </a:lnTo>
                <a:lnTo>
                  <a:pt x="0" y="94"/>
                </a:lnTo>
                <a:lnTo>
                  <a:pt x="12" y="88"/>
                </a:lnTo>
                <a:lnTo>
                  <a:pt x="23" y="80"/>
                </a:lnTo>
                <a:lnTo>
                  <a:pt x="32" y="69"/>
                </a:lnTo>
                <a:lnTo>
                  <a:pt x="40" y="57"/>
                </a:lnTo>
                <a:lnTo>
                  <a:pt x="45" y="44"/>
                </a:lnTo>
                <a:lnTo>
                  <a:pt x="46" y="30"/>
                </a:lnTo>
                <a:lnTo>
                  <a:pt x="42" y="15"/>
                </a:lnTo>
                <a:lnTo>
                  <a:pt x="31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35" name="Freeform 91"/>
          <p:cNvSpPr>
            <a:spLocks/>
          </p:cNvSpPr>
          <p:nvPr/>
        </p:nvSpPr>
        <p:spPr bwMode="ltGray">
          <a:xfrm>
            <a:off x="2544763" y="0"/>
            <a:ext cx="196850" cy="192088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113" y="9"/>
              </a:cxn>
              <a:cxn ang="0">
                <a:pos x="99" y="25"/>
              </a:cxn>
              <a:cxn ang="0">
                <a:pos x="81" y="41"/>
              </a:cxn>
              <a:cxn ang="0">
                <a:pos x="63" y="54"/>
              </a:cxn>
              <a:cxn ang="0">
                <a:pos x="41" y="66"/>
              </a:cxn>
              <a:cxn ang="0">
                <a:pos x="22" y="74"/>
              </a:cxn>
              <a:cxn ang="0">
                <a:pos x="0" y="75"/>
              </a:cxn>
              <a:cxn ang="0">
                <a:pos x="10" y="96"/>
              </a:cxn>
              <a:cxn ang="0">
                <a:pos x="23" y="113"/>
              </a:cxn>
              <a:cxn ang="0">
                <a:pos x="41" y="121"/>
              </a:cxn>
              <a:cxn ang="0">
                <a:pos x="60" y="121"/>
              </a:cxn>
              <a:cxn ang="0">
                <a:pos x="83" y="111"/>
              </a:cxn>
              <a:cxn ang="0">
                <a:pos x="101" y="88"/>
              </a:cxn>
              <a:cxn ang="0">
                <a:pos x="116" y="53"/>
              </a:cxn>
              <a:cxn ang="0">
                <a:pos x="124" y="0"/>
              </a:cxn>
            </a:cxnLst>
            <a:rect l="0" t="0" r="r" b="b"/>
            <a:pathLst>
              <a:path w="124" h="121">
                <a:moveTo>
                  <a:pt x="124" y="0"/>
                </a:moveTo>
                <a:lnTo>
                  <a:pt x="113" y="9"/>
                </a:lnTo>
                <a:lnTo>
                  <a:pt x="99" y="25"/>
                </a:lnTo>
                <a:lnTo>
                  <a:pt x="81" y="41"/>
                </a:lnTo>
                <a:lnTo>
                  <a:pt x="63" y="54"/>
                </a:lnTo>
                <a:lnTo>
                  <a:pt x="41" y="66"/>
                </a:lnTo>
                <a:lnTo>
                  <a:pt x="22" y="74"/>
                </a:lnTo>
                <a:lnTo>
                  <a:pt x="0" y="75"/>
                </a:lnTo>
                <a:lnTo>
                  <a:pt x="10" y="96"/>
                </a:lnTo>
                <a:lnTo>
                  <a:pt x="23" y="113"/>
                </a:lnTo>
                <a:lnTo>
                  <a:pt x="41" y="121"/>
                </a:lnTo>
                <a:lnTo>
                  <a:pt x="60" y="121"/>
                </a:lnTo>
                <a:lnTo>
                  <a:pt x="83" y="111"/>
                </a:lnTo>
                <a:lnTo>
                  <a:pt x="101" y="88"/>
                </a:lnTo>
                <a:lnTo>
                  <a:pt x="116" y="53"/>
                </a:lnTo>
                <a:lnTo>
                  <a:pt x="124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36" name="Freeform 92"/>
          <p:cNvSpPr>
            <a:spLocks/>
          </p:cNvSpPr>
          <p:nvPr/>
        </p:nvSpPr>
        <p:spPr bwMode="ltGray">
          <a:xfrm rot="9832527" flipV="1">
            <a:off x="3449638" y="1965325"/>
            <a:ext cx="623887" cy="3651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6"/>
              </a:cxn>
              <a:cxn ang="0">
                <a:pos x="16" y="14"/>
              </a:cxn>
              <a:cxn ang="0">
                <a:pos x="28" y="24"/>
              </a:cxn>
              <a:cxn ang="0">
                <a:pos x="41" y="37"/>
              </a:cxn>
              <a:cxn ang="0">
                <a:pos x="58" y="53"/>
              </a:cxn>
              <a:cxn ang="0">
                <a:pos x="73" y="70"/>
              </a:cxn>
              <a:cxn ang="0">
                <a:pos x="88" y="90"/>
              </a:cxn>
              <a:cxn ang="0">
                <a:pos x="100" y="113"/>
              </a:cxn>
              <a:cxn ang="0">
                <a:pos x="112" y="137"/>
              </a:cxn>
              <a:cxn ang="0">
                <a:pos x="120" y="165"/>
              </a:cxn>
              <a:cxn ang="0">
                <a:pos x="124" y="196"/>
              </a:cxn>
              <a:cxn ang="0">
                <a:pos x="126" y="228"/>
              </a:cxn>
              <a:cxn ang="0">
                <a:pos x="120" y="264"/>
              </a:cxn>
              <a:cxn ang="0">
                <a:pos x="109" y="302"/>
              </a:cxn>
              <a:cxn ang="0">
                <a:pos x="92" y="342"/>
              </a:cxn>
              <a:cxn ang="0">
                <a:pos x="67" y="386"/>
              </a:cxn>
              <a:cxn ang="0">
                <a:pos x="39" y="436"/>
              </a:cxn>
              <a:cxn ang="0">
                <a:pos x="21" y="482"/>
              </a:cxn>
              <a:cxn ang="0">
                <a:pos x="10" y="525"/>
              </a:cxn>
              <a:cxn ang="0">
                <a:pos x="6" y="566"/>
              </a:cxn>
              <a:cxn ang="0">
                <a:pos x="6" y="605"/>
              </a:cxn>
              <a:cxn ang="0">
                <a:pos x="8" y="641"/>
              </a:cxn>
              <a:cxn ang="0">
                <a:pos x="12" y="673"/>
              </a:cxn>
              <a:cxn ang="0">
                <a:pos x="14" y="704"/>
              </a:cxn>
              <a:cxn ang="0">
                <a:pos x="41" y="688"/>
              </a:cxn>
              <a:cxn ang="0">
                <a:pos x="39" y="680"/>
              </a:cxn>
              <a:cxn ang="0">
                <a:pos x="36" y="657"/>
              </a:cxn>
              <a:cxn ang="0">
                <a:pos x="33" y="622"/>
              </a:cxn>
              <a:cxn ang="0">
                <a:pos x="35" y="575"/>
              </a:cxn>
              <a:cxn ang="0">
                <a:pos x="41" y="519"/>
              </a:cxn>
              <a:cxn ang="0">
                <a:pos x="58" y="455"/>
              </a:cxn>
              <a:cxn ang="0">
                <a:pos x="86" y="386"/>
              </a:cxn>
              <a:cxn ang="0">
                <a:pos x="129" y="313"/>
              </a:cxn>
              <a:cxn ang="0">
                <a:pos x="143" y="279"/>
              </a:cxn>
              <a:cxn ang="0">
                <a:pos x="149" y="235"/>
              </a:cxn>
              <a:cxn ang="0">
                <a:pos x="144" y="184"/>
              </a:cxn>
              <a:cxn ang="0">
                <a:pos x="131" y="134"/>
              </a:cxn>
              <a:cxn ang="0">
                <a:pos x="109" y="85"/>
              </a:cxn>
              <a:cxn ang="0">
                <a:pos x="81" y="44"/>
              </a:cxn>
              <a:cxn ang="0">
                <a:pos x="44" y="14"/>
              </a:cxn>
              <a:cxn ang="0">
                <a:pos x="0" y="0"/>
              </a:cxn>
            </a:cxnLst>
            <a:rect l="0" t="0" r="r" b="b"/>
            <a:pathLst>
              <a:path w="149" h="704">
                <a:moveTo>
                  <a:pt x="0" y="0"/>
                </a:moveTo>
                <a:lnTo>
                  <a:pt x="6" y="6"/>
                </a:lnTo>
                <a:lnTo>
                  <a:pt x="16" y="14"/>
                </a:lnTo>
                <a:lnTo>
                  <a:pt x="28" y="24"/>
                </a:lnTo>
                <a:lnTo>
                  <a:pt x="41" y="37"/>
                </a:lnTo>
                <a:lnTo>
                  <a:pt x="58" y="53"/>
                </a:lnTo>
                <a:lnTo>
                  <a:pt x="73" y="70"/>
                </a:lnTo>
                <a:lnTo>
                  <a:pt x="88" y="90"/>
                </a:lnTo>
                <a:lnTo>
                  <a:pt x="100" y="113"/>
                </a:lnTo>
                <a:lnTo>
                  <a:pt x="112" y="137"/>
                </a:lnTo>
                <a:lnTo>
                  <a:pt x="120" y="165"/>
                </a:lnTo>
                <a:lnTo>
                  <a:pt x="124" y="196"/>
                </a:lnTo>
                <a:lnTo>
                  <a:pt x="126" y="228"/>
                </a:lnTo>
                <a:lnTo>
                  <a:pt x="120" y="264"/>
                </a:lnTo>
                <a:lnTo>
                  <a:pt x="109" y="302"/>
                </a:lnTo>
                <a:lnTo>
                  <a:pt x="92" y="342"/>
                </a:lnTo>
                <a:lnTo>
                  <a:pt x="67" y="386"/>
                </a:lnTo>
                <a:lnTo>
                  <a:pt x="39" y="436"/>
                </a:lnTo>
                <a:lnTo>
                  <a:pt x="21" y="482"/>
                </a:lnTo>
                <a:lnTo>
                  <a:pt x="10" y="525"/>
                </a:lnTo>
                <a:lnTo>
                  <a:pt x="6" y="566"/>
                </a:lnTo>
                <a:lnTo>
                  <a:pt x="6" y="605"/>
                </a:lnTo>
                <a:lnTo>
                  <a:pt x="8" y="641"/>
                </a:lnTo>
                <a:lnTo>
                  <a:pt x="12" y="673"/>
                </a:lnTo>
                <a:lnTo>
                  <a:pt x="14" y="704"/>
                </a:lnTo>
                <a:lnTo>
                  <a:pt x="41" y="688"/>
                </a:lnTo>
                <a:lnTo>
                  <a:pt x="39" y="680"/>
                </a:lnTo>
                <a:lnTo>
                  <a:pt x="36" y="657"/>
                </a:lnTo>
                <a:lnTo>
                  <a:pt x="33" y="622"/>
                </a:lnTo>
                <a:lnTo>
                  <a:pt x="35" y="575"/>
                </a:lnTo>
                <a:lnTo>
                  <a:pt x="41" y="519"/>
                </a:lnTo>
                <a:lnTo>
                  <a:pt x="58" y="455"/>
                </a:lnTo>
                <a:lnTo>
                  <a:pt x="86" y="386"/>
                </a:lnTo>
                <a:lnTo>
                  <a:pt x="129" y="313"/>
                </a:lnTo>
                <a:lnTo>
                  <a:pt x="143" y="279"/>
                </a:lnTo>
                <a:lnTo>
                  <a:pt x="149" y="235"/>
                </a:lnTo>
                <a:lnTo>
                  <a:pt x="144" y="184"/>
                </a:lnTo>
                <a:lnTo>
                  <a:pt x="131" y="134"/>
                </a:lnTo>
                <a:lnTo>
                  <a:pt x="109" y="85"/>
                </a:lnTo>
                <a:lnTo>
                  <a:pt x="81" y="44"/>
                </a:lnTo>
                <a:lnTo>
                  <a:pt x="44" y="14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1037" name="Freeform 93"/>
          <p:cNvSpPr>
            <a:spLocks/>
          </p:cNvSpPr>
          <p:nvPr/>
        </p:nvSpPr>
        <p:spPr bwMode="ltGray">
          <a:xfrm>
            <a:off x="0" y="2933700"/>
            <a:ext cx="57150" cy="20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1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36" h="132">
                <a:moveTo>
                  <a:pt x="0" y="0"/>
                </a:moveTo>
                <a:lnTo>
                  <a:pt x="36" y="1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73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109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p.md/upimg/38fd25d0148fde2be07a6b7b4f6431b14dc82cf0/633205.jpg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ovbuh.ru/images/cms/content/novyj_papa.jpg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chool-2.ucoz.ru/roditeli.jpg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gorod.tomsk.ru/uploads/40676/1253242945/11_1_.jpg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ector.myscript.ru/uploads/files/public/C09-12.jpg" TargetMode="Externa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ameno.ru/images/articles/private_life/news/shopping_family_2.jpg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atic.diary.ru/userdir/1/1/6/4/1164234/40590073.jpg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m.md/files/y2001/02/06/img/_62.jpg" TargetMode="Externa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ew.materinstvo.ru/skins/default/public/images/articles/s770_1160847968_1.jpg" TargetMode="Externa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oyaradost.ru/uploads/posts/1202924208_6.jpg" TargetMode="Externa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0.liveinternet.ru/images/attach/c/0/46/780/46780397_Sirotka.jpg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ytyna.info/img/gallery/3552_big.jpg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285728"/>
            <a:ext cx="8277225" cy="3181372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FF3300"/>
                </a:solidFill>
              </a:rPr>
              <a:t>Консультация для родителей</a:t>
            </a:r>
            <a:br>
              <a:rPr lang="ru-RU" b="1" dirty="0">
                <a:solidFill>
                  <a:srgbClr val="FF3300"/>
                </a:solidFill>
              </a:rPr>
            </a:br>
            <a:br>
              <a:rPr lang="ru-RU" b="1" dirty="0">
                <a:solidFill>
                  <a:srgbClr val="0033CC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Капризы и упрямство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292600"/>
            <a:ext cx="828675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dirty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rgbClr val="66FF33"/>
                </a:solidFill>
              </a:rPr>
              <a:t>                                   Группа «Светлячок»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rgbClr val="66FF33"/>
                </a:solidFill>
              </a:rPr>
              <a:t>                                                </a:t>
            </a:r>
            <a:r>
              <a:rPr lang="ru-RU" dirty="0" err="1">
                <a:solidFill>
                  <a:srgbClr val="66FF33"/>
                </a:solidFill>
              </a:rPr>
              <a:t>Тельпиз</a:t>
            </a:r>
            <a:r>
              <a:rPr lang="ru-RU" dirty="0">
                <a:solidFill>
                  <a:srgbClr val="66FF33"/>
                </a:solidFill>
              </a:rPr>
              <a:t> М.П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rgbClr val="66FF33"/>
                </a:solidFill>
              </a:rPr>
              <a:t>2023 год.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584950"/>
          </a:xfrm>
        </p:spPr>
        <p:txBody>
          <a:bodyPr/>
          <a:lstStyle/>
          <a:p>
            <a:r>
              <a:rPr lang="ru-RU" sz="2000"/>
              <a:t>Истеричность и капризность требует зрителей, не прибегайте к помощи посторонних: "Посмотрите, какая плохая девочка, ай-яй-яй!". Ребёнку только этого и нужно. </a:t>
            </a:r>
          </a:p>
          <a:p>
            <a:r>
              <a:rPr lang="ru-RU" sz="2000"/>
              <a:t>Постарайтесь схитрить: "Ох, какая у меня есть интересная игрушка (книжка, штучка)!". Подобные отвлекающие манёвры заинтересуют капризулю и он успокоится. </a:t>
            </a:r>
          </a:p>
          <a:p>
            <a:r>
              <a:rPr lang="ru-RU" sz="2000"/>
              <a:t>Исключите из арсенала грубый тон, резкость, стремление " сломить силой авторитета". </a:t>
            </a:r>
          </a:p>
          <a:p>
            <a:r>
              <a:rPr lang="ru-RU" sz="2000"/>
              <a:t>Спокойный тон общения, без раздражительности. </a:t>
            </a:r>
          </a:p>
          <a:p>
            <a:r>
              <a:rPr lang="ru-RU" sz="2000"/>
              <a:t>Уступки имеют место быть, если они педагогически целесообразны, оправданы логикой воспитательного процесса. </a:t>
            </a:r>
          </a:p>
          <a:p>
            <a:pPr eaLnBrk="1" hangingPunct="1"/>
            <a:endParaRPr lang="ru-RU" sz="2000"/>
          </a:p>
          <a:p>
            <a:endParaRPr lang="ru-RU"/>
          </a:p>
        </p:txBody>
      </p:sp>
      <p:pic>
        <p:nvPicPr>
          <p:cNvPr id="18435" name="Picture 2" descr="Картинка 343 из 1174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3214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52"/>
            <a:ext cx="8243887" cy="1285884"/>
          </a:xfrm>
        </p:spPr>
        <p:txBody>
          <a:bodyPr/>
          <a:lstStyle/>
          <a:p>
            <a:pPr>
              <a:defRPr/>
            </a:pPr>
            <a:r>
              <a:rPr lang="ru-RU" sz="4800" b="1" dirty="0"/>
              <a:t>Как преодолеть  капризы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75"/>
            <a:ext cx="4281518" cy="5214974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Все члены семьи должны предъявлять единые требования к ребёнку:</a:t>
            </a:r>
          </a:p>
          <a:p>
            <a:pPr>
              <a:buFontTx/>
              <a:buChar char="-"/>
              <a:defRPr/>
            </a:pPr>
            <a:r>
              <a:rPr lang="ru-RU" sz="2000" dirty="0"/>
              <a:t>твёрдость в своей позиции;</a:t>
            </a:r>
          </a:p>
          <a:p>
            <a:pPr>
              <a:buFontTx/>
              <a:buChar char="-"/>
              <a:defRPr/>
            </a:pPr>
            <a:r>
              <a:rPr lang="ru-RU" sz="2000" dirty="0"/>
              <a:t>объяснять значение слова «НЕЛЬЗЯ» ;</a:t>
            </a:r>
          </a:p>
          <a:p>
            <a:pPr>
              <a:buFontTx/>
              <a:buChar char="-"/>
              <a:defRPr/>
            </a:pPr>
            <a:r>
              <a:rPr lang="ru-RU" sz="2000" dirty="0"/>
              <a:t> научить ребёнка вырабатывать настойчивость в достижении цели;</a:t>
            </a:r>
          </a:p>
          <a:p>
            <a:pPr>
              <a:buFontTx/>
              <a:buChar char="-"/>
              <a:defRPr/>
            </a:pPr>
            <a:r>
              <a:rPr lang="ru-RU" sz="2000" dirty="0"/>
              <a:t>развивать самостоятельность благодаря совместной со взрослыми деятельности.  </a:t>
            </a:r>
          </a:p>
        </p:txBody>
      </p:sp>
      <p:pic>
        <p:nvPicPr>
          <p:cNvPr id="19460" name="Picture 2" descr="Картинка 351 из 1174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4688" y="2286000"/>
            <a:ext cx="43878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43888" cy="1314450"/>
          </a:xfrm>
        </p:spPr>
        <p:txBody>
          <a:bodyPr/>
          <a:lstStyle/>
          <a:p>
            <a:pPr>
              <a:defRPr/>
            </a:pPr>
            <a:r>
              <a:rPr lang="ru-RU" sz="6600" b="1" dirty="0"/>
              <a:t>Похвала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143000"/>
            <a:ext cx="4424363" cy="53578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b="1" dirty="0"/>
              <a:t>НЕЛЬЗЯ ХВАЛИТЬ ЗА ТО, ЧТО:</a:t>
            </a:r>
            <a:endParaRPr lang="ru-RU" sz="1800" dirty="0"/>
          </a:p>
          <a:p>
            <a:pPr marL="0" indent="0">
              <a:defRPr/>
            </a:pPr>
            <a:r>
              <a:rPr lang="ru-RU" sz="1800" dirty="0"/>
              <a:t>достигнуто не своим трудом. </a:t>
            </a:r>
          </a:p>
          <a:p>
            <a:pPr marL="0" indent="0">
              <a:defRPr/>
            </a:pPr>
            <a:r>
              <a:rPr lang="ru-RU" sz="1800" dirty="0"/>
              <a:t>не подлежит похвале (красота, сила, ловкость, ум). </a:t>
            </a:r>
          </a:p>
          <a:p>
            <a:pPr marL="0" indent="0">
              <a:defRPr/>
            </a:pPr>
            <a:r>
              <a:rPr lang="ru-RU" sz="1800" dirty="0"/>
              <a:t>из жалости или желания понравиться. 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НАДО ХВАЛИТЬ:</a:t>
            </a:r>
            <a:endParaRPr lang="ru-RU" sz="1800" dirty="0"/>
          </a:p>
          <a:p>
            <a:pPr marL="0" indent="0">
              <a:defRPr/>
            </a:pPr>
            <a:r>
              <a:rPr lang="ru-RU" sz="1800" dirty="0"/>
              <a:t>за поступок, за свершившееся действие. </a:t>
            </a:r>
          </a:p>
          <a:p>
            <a:pPr marL="0" indent="0">
              <a:defRPr/>
            </a:pPr>
            <a:r>
              <a:rPr lang="ru-RU" sz="1800" dirty="0"/>
              <a:t>начинать сотрудничать с ребёнком всегда с похвалы, одобрения. </a:t>
            </a:r>
          </a:p>
          <a:p>
            <a:pPr marL="0" indent="0">
              <a:defRPr/>
            </a:pPr>
            <a:r>
              <a:rPr lang="ru-RU" sz="1800" dirty="0"/>
              <a:t>очень важно похвалить ребёнка с утра, как можно раньше и на ночь тоже. </a:t>
            </a:r>
          </a:p>
          <a:p>
            <a:pPr marL="0" indent="0">
              <a:defRPr/>
            </a:pPr>
            <a:r>
              <a:rPr lang="ru-RU" sz="1800" dirty="0"/>
              <a:t>уметь хвалить не хваля (</a:t>
            </a:r>
            <a:r>
              <a:rPr lang="ru-RU" sz="1800" b="1" dirty="0"/>
              <a:t>пример:</a:t>
            </a:r>
            <a:r>
              <a:rPr lang="ru-RU" sz="1800" dirty="0"/>
              <a:t> попросить о помощи, совет, как у взрослого). </a:t>
            </a:r>
          </a:p>
          <a:p>
            <a:pPr>
              <a:defRPr/>
            </a:pPr>
            <a:endParaRPr lang="ru-RU" sz="1800" dirty="0"/>
          </a:p>
        </p:txBody>
      </p:sp>
      <p:pic>
        <p:nvPicPr>
          <p:cNvPr id="20484" name="Picture 2" descr="Картинка 377 из 1180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071688"/>
            <a:ext cx="38465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43887" cy="928688"/>
          </a:xfrm>
        </p:spPr>
        <p:txBody>
          <a:bodyPr/>
          <a:lstStyle/>
          <a:p>
            <a:pPr>
              <a:defRPr/>
            </a:pPr>
            <a:r>
              <a:rPr lang="ru-RU" sz="4800" b="1" dirty="0"/>
              <a:t>Не наказывать…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5143500" cy="48418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b="1" dirty="0"/>
              <a:t> НЕЛЬЗЯ НАКАЗЫВАТЬ И РУГАТЬ КОГДА:</a:t>
            </a:r>
            <a:endParaRPr lang="ru-RU" sz="1600" dirty="0"/>
          </a:p>
          <a:p>
            <a:pPr marL="0" indent="0">
              <a:defRPr/>
            </a:pPr>
            <a:r>
              <a:rPr lang="ru-RU" sz="1600" dirty="0"/>
              <a:t>ребёнок болен, испытывает недомогание или оправился после болезни т.к. в это время психика ребёнка уязвима и реакция непредсказуема. </a:t>
            </a:r>
          </a:p>
          <a:p>
            <a:pPr marL="0" indent="0">
              <a:defRPr/>
            </a:pPr>
            <a:r>
              <a:rPr lang="ru-RU" sz="1600" dirty="0"/>
              <a:t>когда ребёнок ест, сразу после сна и перед сном. </a:t>
            </a:r>
          </a:p>
          <a:p>
            <a:pPr marL="0" indent="0">
              <a:defRPr/>
            </a:pPr>
            <a:r>
              <a:rPr lang="ru-RU" sz="1600" dirty="0"/>
              <a:t>во всех случаях, когда что-то не получается (</a:t>
            </a:r>
            <a:r>
              <a:rPr lang="ru-RU" sz="1600" b="1" dirty="0"/>
              <a:t>пример: </a:t>
            </a:r>
            <a:r>
              <a:rPr lang="ru-RU" sz="1600" dirty="0"/>
              <a:t> когда вы торопитесь, а ребёнок не может завязать шнурки). </a:t>
            </a:r>
          </a:p>
          <a:p>
            <a:pPr marL="0" indent="0">
              <a:defRPr/>
            </a:pPr>
            <a:r>
              <a:rPr lang="ru-RU" sz="1600" dirty="0"/>
              <a:t>после физической или душевной травмы (</a:t>
            </a:r>
            <a:r>
              <a:rPr lang="ru-RU" sz="1600" b="1" dirty="0"/>
              <a:t>пример:</a:t>
            </a:r>
            <a:r>
              <a:rPr lang="ru-RU" sz="1600" dirty="0"/>
              <a:t> ребёнок упал, вы ругаете за это, считая, что он виноват). </a:t>
            </a:r>
          </a:p>
          <a:p>
            <a:pPr marL="0" indent="0">
              <a:defRPr/>
            </a:pPr>
            <a:r>
              <a:rPr lang="ru-RU" sz="1600" dirty="0"/>
              <a:t>когда ребёнок не справился со страхом, невнимательностью, подвижностью и т.д., но очень старался. </a:t>
            </a:r>
          </a:p>
          <a:p>
            <a:pPr marL="0" indent="0">
              <a:defRPr/>
            </a:pPr>
            <a:r>
              <a:rPr lang="ru-RU" sz="1600" dirty="0"/>
              <a:t>когда внутренние мотивы его поступка вам не понятны. </a:t>
            </a:r>
          </a:p>
          <a:p>
            <a:pPr marL="0" indent="0">
              <a:defRPr/>
            </a:pPr>
            <a:r>
              <a:rPr lang="ru-RU" sz="1600" dirty="0"/>
              <a:t>когда вы сами не в себе. </a:t>
            </a:r>
          </a:p>
          <a:p>
            <a:pPr marL="0" indent="0">
              <a:defRPr/>
            </a:pPr>
            <a:endParaRPr lang="ru-RU" sz="1600" dirty="0"/>
          </a:p>
        </p:txBody>
      </p:sp>
      <p:pic>
        <p:nvPicPr>
          <p:cNvPr id="21508" name="Picture 2" descr="Картинка 476 из 1186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428750"/>
            <a:ext cx="3552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285750"/>
            <a:ext cx="8243888" cy="1314450"/>
          </a:xfrm>
        </p:spPr>
        <p:txBody>
          <a:bodyPr/>
          <a:lstStyle/>
          <a:p>
            <a:pPr>
              <a:defRPr/>
            </a:pPr>
            <a:r>
              <a:rPr lang="ru-RU" sz="5400" b="1" dirty="0"/>
              <a:t>7 правил наказания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000125"/>
            <a:ext cx="6072187" cy="5643563"/>
          </a:xfrm>
        </p:spPr>
        <p:txBody>
          <a:bodyPr/>
          <a:lstStyle/>
          <a:p>
            <a:r>
              <a:rPr lang="ru-RU" sz="1800"/>
              <a:t>наказание не должно вредить здоровью. </a:t>
            </a:r>
          </a:p>
          <a:p>
            <a:r>
              <a:rPr lang="ru-RU" sz="1800"/>
              <a:t>если есть сомнения, то лучше не наказывать (пример: вы не уверены, что проступок совершил именно ваш ребёнок, или вы сомневаетесь в том что совершённое действие вообще достойно наказания, т.е. наказывать "на всякий случай" нельзя. </a:t>
            </a:r>
          </a:p>
          <a:p>
            <a:r>
              <a:rPr lang="ru-RU" sz="1800"/>
              <a:t>за 1 проступок – одно наказание (нельзя припоминать старые грехи). </a:t>
            </a:r>
          </a:p>
          <a:p>
            <a:r>
              <a:rPr lang="ru-RU" sz="1800"/>
              <a:t>лучше не наказывать, чем наказывать с опозданием. </a:t>
            </a:r>
          </a:p>
          <a:p>
            <a:r>
              <a:rPr lang="ru-RU" sz="1800"/>
              <a:t>надо наказывать и вскоре прощать. </a:t>
            </a:r>
          </a:p>
          <a:p>
            <a:r>
              <a:rPr lang="ru-RU" sz="1800"/>
              <a:t>если ребёнок считает, что вы несправедливы, то не будет эффекта, поэтому важно объяснить ребенку, за что и почему он наказан. </a:t>
            </a:r>
          </a:p>
          <a:p>
            <a:r>
              <a:rPr lang="ru-RU" sz="1800"/>
              <a:t>ребёнок не должен бояться наказания. </a:t>
            </a:r>
          </a:p>
          <a:p>
            <a:endParaRPr lang="ru-RU" sz="1800"/>
          </a:p>
        </p:txBody>
      </p:sp>
      <p:pic>
        <p:nvPicPr>
          <p:cNvPr id="22532" name="Picture 2" descr="http://im5-tub.yandex.net/i?id=4709483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2286000"/>
            <a:ext cx="1919288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6"/>
          <p:cNvSpPr>
            <a:spLocks noGrp="1"/>
          </p:cNvSpPr>
          <p:nvPr>
            <p:ph sz="half" idx="1"/>
          </p:nvPr>
        </p:nvSpPr>
        <p:spPr>
          <a:xfrm>
            <a:off x="214313" y="928670"/>
            <a:ext cx="4324350" cy="514193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/>
              <a:t>Прежде всего взрослым нужно изменить своё обычное поведение, постараться вырваться из зависимости от капризов ребёнка. Позиция родителей должна стать более твердой. </a:t>
            </a:r>
          </a:p>
          <a:p>
            <a:pPr marL="0" indent="0" eaLnBrk="1" hangingPunct="1">
              <a:buFontTx/>
              <a:buNone/>
            </a:pP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Малыш, хоть и с опозданием, усвоит, что «НЕЛЬЗЯ – это нельзя», а «НАДО – это надо»., что отказ от чего – то совсем не значит, что ему тут же предложат что – то взамен.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196" name="Picture 12" descr="Картинка 73 из 1192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286000"/>
            <a:ext cx="44799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2812" cy="811196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ru-RU" sz="4800" b="1" dirty="0">
                <a:solidFill>
                  <a:schemeClr val="tx1"/>
                </a:solidFill>
              </a:rPr>
              <a:t>Вывод: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2016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500702"/>
            <a:ext cx="7143800" cy="857248"/>
          </a:xfrm>
        </p:spPr>
        <p:txBody>
          <a:bodyPr/>
          <a:lstStyle/>
          <a:p>
            <a:r>
              <a:rPr lang="ru-RU" dirty="0"/>
              <a:t>      </a:t>
            </a:r>
            <a:r>
              <a:rPr lang="ru-RU" dirty="0">
                <a:solidFill>
                  <a:srgbClr val="FFFF00"/>
                </a:solidFill>
              </a:rPr>
              <a:t>Спасибо  за 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5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43887" cy="109694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/>
              <a:t>Детские капризы и упрямство.</a:t>
            </a:r>
            <a:endParaRPr lang="ru-RU" sz="4000" dirty="0"/>
          </a:p>
        </p:txBody>
      </p:sp>
      <p:sp>
        <p:nvSpPr>
          <p:cNvPr id="18126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557338"/>
            <a:ext cx="5000629" cy="501493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/>
              <a:t>« Упрямство – не что иное, как искаженное стремление к свободе»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( К.Д. Ушинский).</a:t>
            </a:r>
          </a:p>
          <a:p>
            <a:pPr marL="0" indent="0" eaLnBrk="1" hangingPunct="1">
              <a:buFontTx/>
              <a:buNone/>
            </a:pP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«Борьба с упрямством – борьба за правильное воспитание, за правильную обстановку в жизни ребёнка, это борьба за правильное поведение взрослых, за право ребёнка на самостоятельность, на уважение к нему даже тогда, когда он делает ошибки. Не ломать надо упрямство, а направлять силы ребёнка на полезные, нужные  в жизни цели».</a:t>
            </a:r>
          </a:p>
          <a:p>
            <a:pPr marL="0" indent="0" eaLnBrk="1" hangingPunct="1">
              <a:buFontTx/>
              <a:buNone/>
            </a:pPr>
            <a:br>
              <a:rPr lang="ru-RU" sz="2000" dirty="0"/>
            </a:br>
            <a:endParaRPr lang="ru-RU" sz="2000" b="1" i="1" dirty="0">
              <a:solidFill>
                <a:srgbClr val="1D06CA"/>
              </a:solidFill>
            </a:endParaRPr>
          </a:p>
        </p:txBody>
      </p:sp>
      <p:pic>
        <p:nvPicPr>
          <p:cNvPr id="6148" name="Picture 21" descr="Картинка 23 из 1192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714500"/>
            <a:ext cx="321468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1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1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1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1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1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1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 autoUpdateAnimBg="0"/>
      <p:bldP spid="181260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>
                <a:solidFill>
                  <a:srgbClr val="FF0000"/>
                </a:solidFill>
              </a:rPr>
              <a:t>Закономерный этап?</a:t>
            </a: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/>
              <a:t>В настоящий момент, в среде родителей, наиболее распространенной является точка зрения, что капризы и истерики - это закономерный этап в развитии детей младшего дошкольного возраста, что таким образом они познают мир человеческих взаимоотношений, определяют границы дозволенного и недозволенного, и, в конце концов, "само пройдет".</a:t>
            </a:r>
            <a:br>
              <a:rPr lang="ru-RU" sz="2000"/>
            </a:br>
            <a:endParaRPr lang="ru-RU" sz="2000" b="1" i="1">
              <a:solidFill>
                <a:srgbClr val="0033CC"/>
              </a:solidFill>
            </a:endParaRPr>
          </a:p>
        </p:txBody>
      </p:sp>
      <p:pic>
        <p:nvPicPr>
          <p:cNvPr id="7172" name="Picture 9" descr="http://im4-tub.yandex.net/i?id=32292704&amp;tov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500188"/>
            <a:ext cx="3000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18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8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utoUpdateAnimBg="0"/>
      <p:bldP spid="218117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4495800" cy="5157787"/>
          </a:xfrm>
        </p:spPr>
        <p:txBody>
          <a:bodyPr/>
          <a:lstStyle/>
          <a:p>
            <a:pPr marL="96838" indent="0" eaLnBrk="1" hangingPunct="1">
              <a:lnSpc>
                <a:spcPct val="90000"/>
              </a:lnSpc>
              <a:buFontTx/>
              <a:buNone/>
            </a:pPr>
            <a:r>
              <a:rPr lang="ru-RU" sz="2000" b="1"/>
              <a:t>Протест ребенка - это не самоцель, это только способ, с помощью которого ребенок отстаивает себя</a:t>
            </a:r>
            <a:r>
              <a:rPr lang="ru-RU" sz="2000"/>
              <a:t>, свое право на отдельное существование. Ведь очень часто малыш, добиваясь именно того, что ему запрещали, ощущает разочарование. Поэтому очень важно разрешить ребенку все, кроме основополагающего запрета: </a:t>
            </a:r>
            <a:r>
              <a:rPr lang="ru-RU" sz="2000" b="1"/>
              <a:t>на действия, в результате которых может пострадать его собственное здоровье или здоровье и благополучие других людей</a:t>
            </a:r>
            <a:r>
              <a:rPr lang="ru-RU" sz="2000"/>
              <a:t>.</a:t>
            </a:r>
            <a:br>
              <a:rPr lang="ru-RU" sz="2000"/>
            </a:br>
            <a:endParaRPr lang="ru-RU" sz="2000" b="1" i="1">
              <a:solidFill>
                <a:srgbClr val="1D06CA"/>
              </a:solidFill>
            </a:endParaRPr>
          </a:p>
        </p:txBody>
      </p:sp>
      <p:sp>
        <p:nvSpPr>
          <p:cNvPr id="227336" name="WordArt 8"/>
          <p:cNvSpPr>
            <a:spLocks noChangeArrowheads="1" noChangeShapeType="1" noTextEdit="1"/>
          </p:cNvSpPr>
          <p:nvPr/>
        </p:nvSpPr>
        <p:spPr bwMode="auto">
          <a:xfrm>
            <a:off x="1142976" y="0"/>
            <a:ext cx="6913563" cy="1584325"/>
          </a:xfrm>
          <a:prstGeom prst="rect">
            <a:avLst/>
          </a:prstGeom>
        </p:spPr>
        <p:txBody>
          <a:bodyPr wrap="none" fromWordArt="1" anchor="b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</a:t>
            </a:r>
            <a:r>
              <a:rPr lang="ru-RU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ротест ребенка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  <a:ea typeface="+mj-ea"/>
              <a:cs typeface="+mj-cs"/>
            </a:endParaRPr>
          </a:p>
        </p:txBody>
      </p:sp>
      <p:pic>
        <p:nvPicPr>
          <p:cNvPr id="10244" name="Picture 12" descr="Картинка 126 из 1192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2000250"/>
            <a:ext cx="410051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00063" y="-214313"/>
            <a:ext cx="8243887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>
                <a:solidFill>
                  <a:schemeClr val="tx1"/>
                </a:solidFill>
              </a:rPr>
              <a:t>УПРЯМСТВО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9"/>
          <p:cNvSpPr>
            <a:spLocks noGrp="1"/>
          </p:cNvSpPr>
          <p:nvPr>
            <p:ph sz="quarter" idx="3"/>
          </p:nvPr>
        </p:nvSpPr>
        <p:spPr>
          <a:xfrm>
            <a:off x="285750" y="1143000"/>
            <a:ext cx="4210050" cy="5715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dirty="0"/>
              <a:t>Упрямство может стать чертой характера, если не принять меры к его преодолению. С течением времени оно порождает детскую лживость, может привести к расстройству нервной системы, неврозам, раздражительности. Если такие проявления, ещё в дошкольном возрасте, из реактивных состояний переходят в хронические, то возникает начальная стадия педагогической запущенности.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2292" name="Picture 8" descr="Картинка 154 из 1192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428750"/>
            <a:ext cx="3786187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0063" y="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/>
              <a:t>Капризы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sz="quarter" idx="3"/>
          </p:nvPr>
        </p:nvSpPr>
        <p:spPr>
          <a:xfrm>
            <a:off x="214313" y="1357313"/>
            <a:ext cx="4714875" cy="52863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1800" b="1"/>
              <a:t>КАПРИЗЫ - </a:t>
            </a:r>
            <a:r>
              <a:rPr lang="ru-RU" sz="1800"/>
              <a:t>это действия, которые лишены разумного основания, т.е. " Я так хочу и всё!!!". Они вызываются слабостью ребёнка и в определённой степени тоже выступают как форма самозащиты.</a:t>
            </a:r>
          </a:p>
          <a:p>
            <a:pPr marL="0" indent="0">
              <a:buFontTx/>
              <a:buNone/>
            </a:pPr>
            <a:r>
              <a:rPr lang="ru-RU" sz="1800" b="1"/>
              <a:t>Проявления капризов: </a:t>
            </a:r>
            <a:endParaRPr lang="ru-RU" sz="1800"/>
          </a:p>
          <a:p>
            <a:pPr marL="0" indent="0"/>
            <a:r>
              <a:rPr lang="ru-RU" sz="1800"/>
              <a:t>в желании продолжить начатое действие даже в тех случаях, когда ясно, что оно бессмысленно, не приносит пользы. </a:t>
            </a:r>
          </a:p>
          <a:p>
            <a:pPr marL="0" indent="0"/>
            <a:r>
              <a:rPr lang="ru-RU" sz="1800"/>
              <a:t>в недовольстве, раздражительности, плаче. </a:t>
            </a:r>
          </a:p>
          <a:p>
            <a:pPr marL="0" indent="0"/>
            <a:r>
              <a:rPr lang="ru-RU" sz="1800"/>
              <a:t>в двигательном перевозбуждении. </a:t>
            </a:r>
          </a:p>
          <a:p>
            <a:pPr marL="0" indent="0">
              <a:buFontTx/>
              <a:buNone/>
            </a:pPr>
            <a:r>
              <a:rPr lang="ru-RU" sz="1800"/>
              <a:t>Развитию капризов способствует неокрепшая нервная система.</a:t>
            </a:r>
          </a:p>
          <a:p>
            <a:pPr marL="0" indent="0" eaLnBrk="1" hangingPunct="1"/>
            <a:endParaRPr lang="ru-RU" sz="1800"/>
          </a:p>
        </p:txBody>
      </p:sp>
      <p:pic>
        <p:nvPicPr>
          <p:cNvPr id="13316" name="i-main-pic" descr="Картинка 4 из 38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285875"/>
            <a:ext cx="3571875" cy="4857750"/>
          </a:xfr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5750" y="-214313"/>
            <a:ext cx="8243888" cy="1314451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/>
              <a:t>Причины капризов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700213"/>
            <a:ext cx="4210050" cy="4943475"/>
          </a:xfrm>
        </p:spPr>
        <p:txBody>
          <a:bodyPr/>
          <a:lstStyle/>
          <a:p>
            <a:pPr marL="0" indent="0" eaLnBrk="1" hangingPunct="1">
              <a:buFontTx/>
              <a:buChar char="-"/>
            </a:pPr>
            <a:r>
              <a:rPr lang="ru-RU" sz="2000" dirty="0"/>
              <a:t>Нарушение режима дня;</a:t>
            </a:r>
          </a:p>
          <a:p>
            <a:pPr marL="0" indent="0" eaLnBrk="1" hangingPunct="1">
              <a:buFontTx/>
              <a:buChar char="-"/>
            </a:pPr>
            <a:r>
              <a:rPr lang="ru-RU" sz="2000" dirty="0"/>
              <a:t> смена обстановки;</a:t>
            </a:r>
          </a:p>
          <a:p>
            <a:pPr marL="0" indent="0" eaLnBrk="1" hangingPunct="1">
              <a:buFontTx/>
              <a:buChar char="-"/>
            </a:pPr>
            <a:r>
              <a:rPr lang="ru-RU" sz="2000" dirty="0"/>
              <a:t> обилие новых впечатлений;</a:t>
            </a:r>
          </a:p>
          <a:p>
            <a:pPr marL="0" indent="0" eaLnBrk="1" hangingPunct="1">
              <a:buFontTx/>
              <a:buChar char="-"/>
            </a:pPr>
            <a:r>
              <a:rPr lang="ru-RU" sz="2000" dirty="0"/>
              <a:t> плохое самочувствие во время болезни;</a:t>
            </a:r>
          </a:p>
          <a:p>
            <a:pPr marL="0" indent="0" eaLnBrk="1" hangingPunct="1">
              <a:buFontTx/>
              <a:buChar char="-"/>
            </a:pPr>
            <a:r>
              <a:rPr lang="ru-RU" sz="2000" dirty="0"/>
              <a:t> переутомление ( физическая или умственная перегрузка).</a:t>
            </a:r>
          </a:p>
        </p:txBody>
      </p:sp>
      <p:pic>
        <p:nvPicPr>
          <p:cNvPr id="14340" name="i-main-pic" descr="Картинка 14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857375"/>
            <a:ext cx="3143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84325"/>
          </a:xfrm>
        </p:spPr>
        <p:txBody>
          <a:bodyPr/>
          <a:lstStyle/>
          <a:p>
            <a:pPr>
              <a:defRPr/>
            </a:pPr>
            <a:r>
              <a:rPr lang="ru-RU" i="1" dirty="0"/>
              <a:t>Что необходимо знать родителям о детском упрямстве и капризности:</a:t>
            </a:r>
            <a:br>
              <a:rPr lang="ru-RU" dirty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429000" y="273050"/>
            <a:ext cx="5715000" cy="6584950"/>
          </a:xfrm>
        </p:spPr>
        <p:txBody>
          <a:bodyPr/>
          <a:lstStyle/>
          <a:p>
            <a:r>
              <a:rPr lang="ru-RU" sz="1600" dirty="0"/>
              <a:t>Период упрямства и капризности начинается примерно с 18 месяцев. </a:t>
            </a:r>
          </a:p>
          <a:p>
            <a:r>
              <a:rPr lang="ru-RU" sz="1600" dirty="0"/>
              <a:t>Как правило, эта фаза заканчивается к 3,5- 4 годам. Случайные приступы упрямства в более старшем возрасте – тоже вещь вполне нормальная. </a:t>
            </a:r>
          </a:p>
          <a:p>
            <a:r>
              <a:rPr lang="ru-RU" sz="1600" dirty="0"/>
              <a:t>Пик упрямства приходится на 2,5- 3 года жизни. </a:t>
            </a:r>
          </a:p>
          <a:p>
            <a:r>
              <a:rPr lang="ru-RU" sz="1600" dirty="0"/>
              <a:t>Мальчики упрямятся сильнее, чем девочки. </a:t>
            </a:r>
          </a:p>
          <a:p>
            <a:r>
              <a:rPr lang="ru-RU" sz="1600" dirty="0"/>
              <a:t>Девочки капризничают чаще, чем мальчики. </a:t>
            </a:r>
          </a:p>
          <a:p>
            <a:r>
              <a:rPr lang="ru-RU" sz="1600" dirty="0"/>
              <a:t>В кризисный период приступы упрямства и капризности случаются у детей по 5 раз в день. У некоторых детей – до 19 раз! </a:t>
            </a:r>
          </a:p>
          <a:p>
            <a:r>
              <a:rPr lang="ru-RU" sz="1600" dirty="0"/>
              <a:t>Если дети по достижению 4 лет всё ещё продолжают часто упрямиться и капризничать, то, вероятнее всего речь идёт о «фиксированном упрямстве», истеричности, как удобных способах манипулирования ребёнком своими родителями. Чаще всего это результат соглашательского поведения родителей, поддавшихся нажиму со стороны ребёнка, нередко ради своего спокойствия.</a:t>
            </a:r>
            <a:endParaRPr lang="ru-RU" sz="100" dirty="0"/>
          </a:p>
        </p:txBody>
      </p:sp>
      <p:pic>
        <p:nvPicPr>
          <p:cNvPr id="16388" name="Picture 2" descr="Картинка 222 из 1192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928813"/>
            <a:ext cx="28575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0063" y="928688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Как реагировать на капризы и упрямство? </a:t>
            </a:r>
            <a:br>
              <a:rPr lang="ru-RU" b="1" dirty="0"/>
            </a:br>
            <a:endParaRPr lang="ru-RU" dirty="0"/>
          </a:p>
        </p:txBody>
      </p:sp>
      <p:sp>
        <p:nvSpPr>
          <p:cNvPr id="17411" name="Содержимое 4"/>
          <p:cNvSpPr>
            <a:spLocks noGrp="1"/>
          </p:cNvSpPr>
          <p:nvPr>
            <p:ph sz="quarter" idx="3"/>
          </p:nvPr>
        </p:nvSpPr>
        <p:spPr>
          <a:xfrm>
            <a:off x="0" y="1643063"/>
            <a:ext cx="4857750" cy="4413250"/>
          </a:xfrm>
        </p:spPr>
        <p:txBody>
          <a:bodyPr/>
          <a:lstStyle/>
          <a:p>
            <a:r>
              <a:rPr lang="ru-RU" sz="1600" dirty="0"/>
              <a:t>Не придавайте большого значения упрямству и капризности. Примите к сведению приступ, но не очень волнуйтесь за ребёнка. </a:t>
            </a:r>
          </a:p>
          <a:p>
            <a:r>
              <a:rPr lang="ru-RU" sz="1600" dirty="0"/>
              <a:t>Во время приступа оставайтесь рядом, дайте ему почувствовать, что вы его  понимаете. </a:t>
            </a:r>
          </a:p>
          <a:p>
            <a:r>
              <a:rPr lang="ru-RU" sz="1600" dirty="0"/>
              <a:t>Не пытайтесь в это время что-либо внушать своему ребёнку – это бесполезно. Ругань не имеет смысла, шлепки ещё сильнее его возбуждают. </a:t>
            </a:r>
          </a:p>
          <a:p>
            <a:r>
              <a:rPr lang="ru-RU" sz="1600" dirty="0"/>
              <a:t>Будьте в поведении с ребёнком настойчивы, если сказали "нет", оставайтесь и дальше при этом мнении. </a:t>
            </a:r>
          </a:p>
          <a:p>
            <a:r>
              <a:rPr lang="ru-RU" sz="1600" dirty="0"/>
              <a:t>Не сдавайтесь даже тогда, когда приступ ребёнка протекает в общественном месте. Чаще всего помогает только одно – взять его за руку и увести. </a:t>
            </a:r>
          </a:p>
        </p:txBody>
      </p:sp>
      <p:pic>
        <p:nvPicPr>
          <p:cNvPr id="17412" name="Picture 8" descr="Картинка 289 из 1180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071688"/>
            <a:ext cx="3848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Контрастный">
  <a:themeElements>
    <a:clrScheme name="Контрастный 4">
      <a:dk1>
        <a:srgbClr val="4D4D4D"/>
      </a:dk1>
      <a:lt1>
        <a:srgbClr val="FFFFFF"/>
      </a:lt1>
      <a:dk2>
        <a:srgbClr val="006699"/>
      </a:dk2>
      <a:lt2>
        <a:srgbClr val="CCECFF"/>
      </a:lt2>
      <a:accent1>
        <a:srgbClr val="339966"/>
      </a:accent1>
      <a:accent2>
        <a:srgbClr val="3366FF"/>
      </a:accent2>
      <a:accent3>
        <a:srgbClr val="AAB8CA"/>
      </a:accent3>
      <a:accent4>
        <a:srgbClr val="DADADA"/>
      </a:accent4>
      <a:accent5>
        <a:srgbClr val="ADCAB8"/>
      </a:accent5>
      <a:accent6>
        <a:srgbClr val="2D5CE7"/>
      </a:accent6>
      <a:hlink>
        <a:srgbClr val="33CCFF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1097</TotalTime>
  <Words>1185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Impact</vt:lpstr>
      <vt:lpstr>Times New Roman</vt:lpstr>
      <vt:lpstr>Verdana</vt:lpstr>
      <vt:lpstr>Wingdings</vt:lpstr>
      <vt:lpstr>Контрастный</vt:lpstr>
      <vt:lpstr>Шары</vt:lpstr>
      <vt:lpstr>Консультация для родителей  Капризы и упрямство </vt:lpstr>
      <vt:lpstr>Детские капризы и упрямство.</vt:lpstr>
      <vt:lpstr>Закономерный этап?</vt:lpstr>
      <vt:lpstr>Презентация PowerPoint</vt:lpstr>
      <vt:lpstr>УПРЯМСТВО</vt:lpstr>
      <vt:lpstr>Капризы</vt:lpstr>
      <vt:lpstr>Причины капризов</vt:lpstr>
      <vt:lpstr>Что необходимо знать родителям о детском упрямстве и капризности: </vt:lpstr>
      <vt:lpstr>Как реагировать на капризы и упрямство?  </vt:lpstr>
      <vt:lpstr>Презентация PowerPoint</vt:lpstr>
      <vt:lpstr>Как преодолеть  капризы</vt:lpstr>
      <vt:lpstr>Похвала</vt:lpstr>
      <vt:lpstr>Не наказывать…</vt:lpstr>
      <vt:lpstr>7 правил наказания</vt:lpstr>
      <vt:lpstr> Вывод:</vt:lpstr>
      <vt:lpstr>      Спасибо  за  внимание!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User</cp:lastModifiedBy>
  <cp:revision>68</cp:revision>
  <dcterms:created xsi:type="dcterms:W3CDTF">2008-01-20T13:10:49Z</dcterms:created>
  <dcterms:modified xsi:type="dcterms:W3CDTF">2024-02-19T09:54:41Z</dcterms:modified>
</cp:coreProperties>
</file>